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8"/>
  </p:notesMasterIdLst>
  <p:sldIdLst>
    <p:sldId id="257" r:id="rId2"/>
    <p:sldId id="330" r:id="rId3"/>
    <p:sldId id="331" r:id="rId4"/>
    <p:sldId id="332" r:id="rId5"/>
    <p:sldId id="333" r:id="rId6"/>
    <p:sldId id="334" r:id="rId7"/>
  </p:sldIdLst>
  <p:sldSz cx="9144000" cy="6858000" type="screen4x3"/>
  <p:notesSz cx="7315200" cy="96012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97" autoAdjust="0"/>
    <p:restoredTop sz="94660"/>
  </p:normalViewPr>
  <p:slideViewPr>
    <p:cSldViewPr>
      <p:cViewPr varScale="1">
        <p:scale>
          <a:sx n="115" d="100"/>
          <a:sy n="115" d="100"/>
        </p:scale>
        <p:origin x="145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gardo Adrian Franco Martínez" userId="1df8a8d46b45c8b5" providerId="LiveId" clId="{0AF84DF6-9C14-46F4-9642-8819CD8A5712}"/>
  </pc:docChgLst>
  <pc:docChgLst>
    <pc:chgData name="Edgardo Adrian Franco Martínez" userId="1df8a8d46b45c8b5" providerId="LiveId" clId="{AB2DDEE6-B878-4D0E-8CBB-538E419F7249}"/>
    <pc:docChg chg="modSld">
      <pc:chgData name="Edgardo Adrian Franco Martínez" userId="1df8a8d46b45c8b5" providerId="LiveId" clId="{AB2DDEE6-B878-4D0E-8CBB-538E419F7249}" dt="2019-02-13T03:17:39.036" v="7" actId="20577"/>
      <pc:docMkLst>
        <pc:docMk/>
      </pc:docMkLst>
      <pc:sldChg chg="modSp">
        <pc:chgData name="Edgardo Adrian Franco Martínez" userId="1df8a8d46b45c8b5" providerId="LiveId" clId="{AB2DDEE6-B878-4D0E-8CBB-538E419F7249}" dt="2019-02-13T03:17:39.036" v="7" actId="20577"/>
        <pc:sldMkLst>
          <pc:docMk/>
          <pc:sldMk cId="2881367053" sldId="333"/>
        </pc:sldMkLst>
        <pc:spChg chg="mod">
          <ac:chgData name="Edgardo Adrian Franco Martínez" userId="1df8a8d46b45c8b5" providerId="LiveId" clId="{AB2DDEE6-B878-4D0E-8CBB-538E419F7249}" dt="2019-02-13T03:17:39.036" v="7" actId="20577"/>
          <ac:spMkLst>
            <pc:docMk/>
            <pc:sldMk cId="2881367053" sldId="333"/>
            <ac:spMk id="13" creationId="{00000000-0000-0000-0000-000000000000}"/>
          </ac:spMkLst>
        </pc:spChg>
      </pc:sldChg>
    </pc:docChg>
  </pc:docChgLst>
  <pc:docChgLst>
    <pc:chgData name="Edgardo Adrian Franco Martínez" userId="1df8a8d46b45c8b5" providerId="LiveId" clId="{0EEAAE17-5B15-486B-8A33-5CEB5EFBBDE0}"/>
    <pc:docChg chg="custSel modSld">
      <pc:chgData name="Edgardo Adrian Franco Martínez" userId="1df8a8d46b45c8b5" providerId="LiveId" clId="{0EEAAE17-5B15-486B-8A33-5CEB5EFBBDE0}" dt="2019-02-07T13:02:13.768" v="59"/>
      <pc:docMkLst>
        <pc:docMk/>
      </pc:docMkLst>
      <pc:sldChg chg="addSp delSp">
        <pc:chgData name="Edgardo Adrian Franco Martínez" userId="1df8a8d46b45c8b5" providerId="LiveId" clId="{0EEAAE17-5B15-486B-8A33-5CEB5EFBBDE0}" dt="2019-02-07T12:59:22.650" v="1"/>
        <pc:sldMkLst>
          <pc:docMk/>
          <pc:sldMk cId="0" sldId="257"/>
        </pc:sldMkLst>
        <pc:grpChg chg="del">
          <ac:chgData name="Edgardo Adrian Franco Martínez" userId="1df8a8d46b45c8b5" providerId="LiveId" clId="{0EEAAE17-5B15-486B-8A33-5CEB5EFBBDE0}" dt="2019-02-07T12:59:19.509" v="0" actId="478"/>
          <ac:grpSpMkLst>
            <pc:docMk/>
            <pc:sldMk cId="0" sldId="257"/>
            <ac:grpSpMk id="27" creationId="{00000000-0000-0000-0000-000000000000}"/>
          </ac:grpSpMkLst>
        </pc:grpChg>
        <pc:picChg chg="add">
          <ac:chgData name="Edgardo Adrian Franco Martínez" userId="1df8a8d46b45c8b5" providerId="LiveId" clId="{0EEAAE17-5B15-486B-8A33-5CEB5EFBBDE0}" dt="2019-02-07T12:59:22.650" v="1"/>
          <ac:picMkLst>
            <pc:docMk/>
            <pc:sldMk cId="0" sldId="257"/>
            <ac:picMk id="15" creationId="{3A816708-C586-4894-96E5-ED1C639D3BB1}"/>
          </ac:picMkLst>
        </pc:picChg>
        <pc:picChg chg="del">
          <ac:chgData name="Edgardo Adrian Franco Martínez" userId="1df8a8d46b45c8b5" providerId="LiveId" clId="{0EEAAE17-5B15-486B-8A33-5CEB5EFBBDE0}" dt="2019-02-07T12:59:19.509" v="0" actId="478"/>
          <ac:picMkLst>
            <pc:docMk/>
            <pc:sldMk cId="0" sldId="257"/>
            <ac:picMk id="30" creationId="{00000000-0000-0000-0000-000000000000}"/>
          </ac:picMkLst>
        </pc:picChg>
      </pc:sldChg>
      <pc:sldChg chg="addSp delSp modSp">
        <pc:chgData name="Edgardo Adrian Franco Martínez" userId="1df8a8d46b45c8b5" providerId="LiveId" clId="{0EEAAE17-5B15-486B-8A33-5CEB5EFBBDE0}" dt="2019-02-07T13:02:13.768" v="59"/>
        <pc:sldMkLst>
          <pc:docMk/>
          <pc:sldMk cId="2627429492" sldId="330"/>
        </pc:sldMkLst>
        <pc:spChg chg="mod">
          <ac:chgData name="Edgardo Adrian Franco Martínez" userId="1df8a8d46b45c8b5" providerId="LiveId" clId="{0EEAAE17-5B15-486B-8A33-5CEB5EFBBDE0}" dt="2019-02-07T12:59:38.627" v="7" actId="404"/>
          <ac:spMkLst>
            <pc:docMk/>
            <pc:sldMk cId="2627429492" sldId="330"/>
            <ac:spMk id="8" creationId="{00000000-0000-0000-0000-000000000000}"/>
          </ac:spMkLst>
        </pc:spChg>
        <pc:picChg chg="del">
          <ac:chgData name="Edgardo Adrian Franco Martínez" userId="1df8a8d46b45c8b5" providerId="LiveId" clId="{0EEAAE17-5B15-486B-8A33-5CEB5EFBBDE0}" dt="2019-02-07T12:59:30.984" v="3" actId="478"/>
          <ac:picMkLst>
            <pc:docMk/>
            <pc:sldMk cId="2627429492" sldId="330"/>
            <ac:picMk id="9" creationId="{00000000-0000-0000-0000-000000000000}"/>
          </ac:picMkLst>
        </pc:picChg>
        <pc:picChg chg="add">
          <ac:chgData name="Edgardo Adrian Franco Martínez" userId="1df8a8d46b45c8b5" providerId="LiveId" clId="{0EEAAE17-5B15-486B-8A33-5CEB5EFBBDE0}" dt="2019-02-07T13:02:13.768" v="59"/>
          <ac:picMkLst>
            <pc:docMk/>
            <pc:sldMk cId="2627429492" sldId="330"/>
            <ac:picMk id="14" creationId="{2DC80526-8F2D-4C62-B142-07C945F1063F}"/>
          </ac:picMkLst>
        </pc:picChg>
      </pc:sldChg>
      <pc:sldChg chg="addSp delSp">
        <pc:chgData name="Edgardo Adrian Franco Martínez" userId="1df8a8d46b45c8b5" providerId="LiveId" clId="{0EEAAE17-5B15-486B-8A33-5CEB5EFBBDE0}" dt="2019-02-07T13:02:12.792" v="58"/>
        <pc:sldMkLst>
          <pc:docMk/>
          <pc:sldMk cId="2462434740" sldId="331"/>
        </pc:sldMkLst>
        <pc:picChg chg="del">
          <ac:chgData name="Edgardo Adrian Franco Martínez" userId="1df8a8d46b45c8b5" providerId="LiveId" clId="{0EEAAE17-5B15-486B-8A33-5CEB5EFBBDE0}" dt="2019-02-07T12:59:42.693" v="8" actId="478"/>
          <ac:picMkLst>
            <pc:docMk/>
            <pc:sldMk cId="2462434740" sldId="331"/>
            <ac:picMk id="6" creationId="{00000000-0000-0000-0000-000000000000}"/>
          </ac:picMkLst>
        </pc:picChg>
        <pc:picChg chg="add">
          <ac:chgData name="Edgardo Adrian Franco Martínez" userId="1df8a8d46b45c8b5" providerId="LiveId" clId="{0EEAAE17-5B15-486B-8A33-5CEB5EFBBDE0}" dt="2019-02-07T13:02:12.792" v="58"/>
          <ac:picMkLst>
            <pc:docMk/>
            <pc:sldMk cId="2462434740" sldId="331"/>
            <ac:picMk id="12" creationId="{3435D02A-FD9D-4D8B-AF7C-1BE4DE11CFC5}"/>
          </ac:picMkLst>
        </pc:picChg>
      </pc:sldChg>
      <pc:sldChg chg="addSp delSp">
        <pc:chgData name="Edgardo Adrian Franco Martínez" userId="1df8a8d46b45c8b5" providerId="LiveId" clId="{0EEAAE17-5B15-486B-8A33-5CEB5EFBBDE0}" dt="2019-02-07T13:02:12.225" v="57"/>
        <pc:sldMkLst>
          <pc:docMk/>
          <pc:sldMk cId="1144604184" sldId="332"/>
        </pc:sldMkLst>
        <pc:picChg chg="del">
          <ac:chgData name="Edgardo Adrian Franco Martínez" userId="1df8a8d46b45c8b5" providerId="LiveId" clId="{0EEAAE17-5B15-486B-8A33-5CEB5EFBBDE0}" dt="2019-02-07T12:59:44.794" v="9" actId="478"/>
          <ac:picMkLst>
            <pc:docMk/>
            <pc:sldMk cId="1144604184" sldId="332"/>
            <ac:picMk id="6" creationId="{00000000-0000-0000-0000-000000000000}"/>
          </ac:picMkLst>
        </pc:picChg>
        <pc:picChg chg="add">
          <ac:chgData name="Edgardo Adrian Franco Martínez" userId="1df8a8d46b45c8b5" providerId="LiveId" clId="{0EEAAE17-5B15-486B-8A33-5CEB5EFBBDE0}" dt="2019-02-07T13:02:12.225" v="57"/>
          <ac:picMkLst>
            <pc:docMk/>
            <pc:sldMk cId="1144604184" sldId="332"/>
            <ac:picMk id="12" creationId="{920FEF55-DB5D-4B32-A7F7-1D9965B64751}"/>
          </ac:picMkLst>
        </pc:picChg>
      </pc:sldChg>
      <pc:sldChg chg="addSp delSp modSp">
        <pc:chgData name="Edgardo Adrian Franco Martínez" userId="1df8a8d46b45c8b5" providerId="LiveId" clId="{0EEAAE17-5B15-486B-8A33-5CEB5EFBBDE0}" dt="2019-02-07T13:02:11.609" v="56"/>
        <pc:sldMkLst>
          <pc:docMk/>
          <pc:sldMk cId="2881367053" sldId="333"/>
        </pc:sldMkLst>
        <pc:spChg chg="mod">
          <ac:chgData name="Edgardo Adrian Franco Martínez" userId="1df8a8d46b45c8b5" providerId="LiveId" clId="{0EEAAE17-5B15-486B-8A33-5CEB5EFBBDE0}" dt="2019-02-07T13:01:58.891" v="54" actId="20577"/>
          <ac:spMkLst>
            <pc:docMk/>
            <pc:sldMk cId="2881367053" sldId="333"/>
            <ac:spMk id="13" creationId="{00000000-0000-0000-0000-000000000000}"/>
          </ac:spMkLst>
        </pc:spChg>
        <pc:spChg chg="del">
          <ac:chgData name="Edgardo Adrian Franco Martínez" userId="1df8a8d46b45c8b5" providerId="LiveId" clId="{0EEAAE17-5B15-486B-8A33-5CEB5EFBBDE0}" dt="2019-02-07T13:01:34.377" v="34" actId="478"/>
          <ac:spMkLst>
            <pc:docMk/>
            <pc:sldMk cId="2881367053" sldId="333"/>
            <ac:spMk id="18" creationId="{00000000-0000-0000-0000-000000000000}"/>
          </ac:spMkLst>
        </pc:spChg>
        <pc:grpChg chg="del">
          <ac:chgData name="Edgardo Adrian Franco Martínez" userId="1df8a8d46b45c8b5" providerId="LiveId" clId="{0EEAAE17-5B15-486B-8A33-5CEB5EFBBDE0}" dt="2019-02-07T13:01:31.221" v="31" actId="478"/>
          <ac:grpSpMkLst>
            <pc:docMk/>
            <pc:sldMk cId="2881367053" sldId="333"/>
            <ac:grpSpMk id="14" creationId="{00000000-0000-0000-0000-000000000000}"/>
          </ac:grpSpMkLst>
        </pc:grpChg>
        <pc:grpChg chg="del">
          <ac:chgData name="Edgardo Adrian Franco Martínez" userId="1df8a8d46b45c8b5" providerId="LiveId" clId="{0EEAAE17-5B15-486B-8A33-5CEB5EFBBDE0}" dt="2019-02-07T13:01:32.881" v="33" actId="478"/>
          <ac:grpSpMkLst>
            <pc:docMk/>
            <pc:sldMk cId="2881367053" sldId="333"/>
            <ac:grpSpMk id="19" creationId="{00000000-0000-0000-0000-000000000000}"/>
          </ac:grpSpMkLst>
        </pc:grpChg>
        <pc:grpChg chg="add mod">
          <ac:chgData name="Edgardo Adrian Franco Martínez" userId="1df8a8d46b45c8b5" providerId="LiveId" clId="{0EEAAE17-5B15-486B-8A33-5CEB5EFBBDE0}" dt="2019-02-07T13:01:42.240" v="38" actId="1076"/>
          <ac:grpSpMkLst>
            <pc:docMk/>
            <pc:sldMk cId="2881367053" sldId="333"/>
            <ac:grpSpMk id="22" creationId="{6F818B8D-5D88-460D-84BB-6E97107DB727}"/>
          </ac:grpSpMkLst>
        </pc:grpChg>
        <pc:picChg chg="del">
          <ac:chgData name="Edgardo Adrian Franco Martínez" userId="1df8a8d46b45c8b5" providerId="LiveId" clId="{0EEAAE17-5B15-486B-8A33-5CEB5EFBBDE0}" dt="2019-02-07T12:59:46.969" v="10" actId="478"/>
          <ac:picMkLst>
            <pc:docMk/>
            <pc:sldMk cId="2881367053" sldId="333"/>
            <ac:picMk id="6" creationId="{00000000-0000-0000-0000-000000000000}"/>
          </ac:picMkLst>
        </pc:picChg>
        <pc:picChg chg="del">
          <ac:chgData name="Edgardo Adrian Franco Martínez" userId="1df8a8d46b45c8b5" providerId="LiveId" clId="{0EEAAE17-5B15-486B-8A33-5CEB5EFBBDE0}" dt="2019-02-07T13:01:32.104" v="32" actId="478"/>
          <ac:picMkLst>
            <pc:docMk/>
            <pc:sldMk cId="2881367053" sldId="333"/>
            <ac:picMk id="17" creationId="{00000000-0000-0000-0000-000000000000}"/>
          </ac:picMkLst>
        </pc:picChg>
        <pc:picChg chg="add">
          <ac:chgData name="Edgardo Adrian Franco Martínez" userId="1df8a8d46b45c8b5" providerId="LiveId" clId="{0EEAAE17-5B15-486B-8A33-5CEB5EFBBDE0}" dt="2019-02-07T13:02:11.609" v="56"/>
          <ac:picMkLst>
            <pc:docMk/>
            <pc:sldMk cId="2881367053" sldId="333"/>
            <ac:picMk id="29" creationId="{1BEE1B60-FFFD-4A06-BE41-4E0125DF9843}"/>
          </ac:picMkLst>
        </pc:picChg>
      </pc:sldChg>
      <pc:sldChg chg="addSp delSp modSp">
        <pc:chgData name="Edgardo Adrian Franco Martínez" userId="1df8a8d46b45c8b5" providerId="LiveId" clId="{0EEAAE17-5B15-486B-8A33-5CEB5EFBBDE0}" dt="2019-02-07T13:02:10.664" v="55"/>
        <pc:sldMkLst>
          <pc:docMk/>
          <pc:sldMk cId="3642286019" sldId="334"/>
        </pc:sldMkLst>
        <pc:spChg chg="add mod">
          <ac:chgData name="Edgardo Adrian Franco Martínez" userId="1df8a8d46b45c8b5" providerId="LiveId" clId="{0EEAAE17-5B15-486B-8A33-5CEB5EFBBDE0}" dt="2019-02-07T13:01:07.920" v="30" actId="1076"/>
          <ac:spMkLst>
            <pc:docMk/>
            <pc:sldMk cId="3642286019" sldId="334"/>
            <ac:spMk id="17" creationId="{BBFD99E9-0B3D-4058-9367-A1545C8C54A8}"/>
          </ac:spMkLst>
        </pc:spChg>
        <pc:spChg chg="del topLvl">
          <ac:chgData name="Edgardo Adrian Franco Martínez" userId="1df8a8d46b45c8b5" providerId="LiveId" clId="{0EEAAE17-5B15-486B-8A33-5CEB5EFBBDE0}" dt="2019-02-07T13:01:01.151" v="27"/>
          <ac:spMkLst>
            <pc:docMk/>
            <pc:sldMk cId="3642286019" sldId="334"/>
            <ac:spMk id="22" creationId="{00000000-0000-0000-0000-000000000000}"/>
          </ac:spMkLst>
        </pc:spChg>
        <pc:grpChg chg="del">
          <ac:chgData name="Edgardo Adrian Franco Martínez" userId="1df8a8d46b45c8b5" providerId="LiveId" clId="{0EEAAE17-5B15-486B-8A33-5CEB5EFBBDE0}" dt="2019-02-07T13:00:51.551" v="23" actId="478"/>
          <ac:grpSpMkLst>
            <pc:docMk/>
            <pc:sldMk cId="3642286019" sldId="334"/>
            <ac:grpSpMk id="20" creationId="{00000000-0000-0000-0000-000000000000}"/>
          </ac:grpSpMkLst>
        </pc:grpChg>
        <pc:graphicFrameChg chg="modGraphic">
          <ac:chgData name="Edgardo Adrian Franco Martínez" userId="1df8a8d46b45c8b5" providerId="LiveId" clId="{0EEAAE17-5B15-486B-8A33-5CEB5EFBBDE0}" dt="2019-02-07T13:00:12.289" v="22" actId="20577"/>
          <ac:graphicFrameMkLst>
            <pc:docMk/>
            <pc:sldMk cId="3642286019" sldId="334"/>
            <ac:graphicFrameMk id="13" creationId="{EEAAE7DE-71E6-4C55-BF3C-8302E7618CE0}"/>
          </ac:graphicFrameMkLst>
        </pc:graphicFrameChg>
        <pc:picChg chg="del">
          <ac:chgData name="Edgardo Adrian Franco Martínez" userId="1df8a8d46b45c8b5" providerId="LiveId" clId="{0EEAAE17-5B15-486B-8A33-5CEB5EFBBDE0}" dt="2019-02-07T12:59:59.945" v="11" actId="478"/>
          <ac:picMkLst>
            <pc:docMk/>
            <pc:sldMk cId="3642286019" sldId="334"/>
            <ac:picMk id="12" creationId="{00000000-0000-0000-0000-000000000000}"/>
          </ac:picMkLst>
        </pc:picChg>
        <pc:picChg chg="add mod">
          <ac:chgData name="Edgardo Adrian Franco Martínez" userId="1df8a8d46b45c8b5" providerId="LiveId" clId="{0EEAAE17-5B15-486B-8A33-5CEB5EFBBDE0}" dt="2019-02-07T13:01:04.496" v="29" actId="1076"/>
          <ac:picMkLst>
            <pc:docMk/>
            <pc:sldMk cId="3642286019" sldId="334"/>
            <ac:picMk id="16" creationId="{5E6C05E6-10D2-4397-814D-E07994BD0CAC}"/>
          </ac:picMkLst>
        </pc:picChg>
        <pc:picChg chg="add">
          <ac:chgData name="Edgardo Adrian Franco Martínez" userId="1df8a8d46b45c8b5" providerId="LiveId" clId="{0EEAAE17-5B15-486B-8A33-5CEB5EFBBDE0}" dt="2019-02-07T13:02:10.664" v="55"/>
          <ac:picMkLst>
            <pc:docMk/>
            <pc:sldMk cId="3642286019" sldId="334"/>
            <ac:picMk id="18" creationId="{10B86D09-605A-48D3-859C-56D1FCF63590}"/>
          </ac:picMkLst>
        </pc:picChg>
        <pc:picChg chg="del topLvl">
          <ac:chgData name="Edgardo Adrian Franco Martínez" userId="1df8a8d46b45c8b5" providerId="LiveId" clId="{0EEAAE17-5B15-486B-8A33-5CEB5EFBBDE0}" dt="2019-02-07T13:00:51.551" v="23" actId="478"/>
          <ac:picMkLst>
            <pc:docMk/>
            <pc:sldMk cId="3642286019" sldId="334"/>
            <ac:picMk id="21"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3169920" cy="480060"/>
          </a:xfrm>
          <a:prstGeom prst="rect">
            <a:avLst/>
          </a:prstGeom>
        </p:spPr>
        <p:txBody>
          <a:bodyPr vert="horz" lIns="99048" tIns="49524" rIns="99048" bIns="49524" rtlCol="0"/>
          <a:lstStyle>
            <a:lvl1pPr algn="l">
              <a:defRPr sz="1300"/>
            </a:lvl1pPr>
          </a:lstStyle>
          <a:p>
            <a:endParaRPr lang="es-MX"/>
          </a:p>
        </p:txBody>
      </p:sp>
      <p:sp>
        <p:nvSpPr>
          <p:cNvPr id="3" name="2 Marcador de fecha"/>
          <p:cNvSpPr>
            <a:spLocks noGrp="1"/>
          </p:cNvSpPr>
          <p:nvPr>
            <p:ph type="dt" idx="1"/>
          </p:nvPr>
        </p:nvSpPr>
        <p:spPr>
          <a:xfrm>
            <a:off x="4143588" y="1"/>
            <a:ext cx="3169920" cy="480060"/>
          </a:xfrm>
          <a:prstGeom prst="rect">
            <a:avLst/>
          </a:prstGeom>
        </p:spPr>
        <p:txBody>
          <a:bodyPr vert="horz" lIns="99048" tIns="49524" rIns="99048" bIns="49524" rtlCol="0"/>
          <a:lstStyle>
            <a:lvl1pPr algn="r">
              <a:defRPr sz="1300"/>
            </a:lvl1pPr>
          </a:lstStyle>
          <a:p>
            <a:fld id="{B99E4570-6D72-48F2-9A12-8827DEA2C4C1}" type="datetimeFigureOut">
              <a:rPr lang="es-MX" smtClean="0"/>
              <a:pPr/>
              <a:t>12/02/2019</a:t>
            </a:fld>
            <a:endParaRPr lang="es-MX"/>
          </a:p>
        </p:txBody>
      </p:sp>
      <p:sp>
        <p:nvSpPr>
          <p:cNvPr id="4" name="3 Marcador de imagen de diapositiva"/>
          <p:cNvSpPr>
            <a:spLocks noGrp="1" noRot="1" noChangeAspect="1"/>
          </p:cNvSpPr>
          <p:nvPr>
            <p:ph type="sldImg" idx="2"/>
          </p:nvPr>
        </p:nvSpPr>
        <p:spPr>
          <a:xfrm>
            <a:off x="1258888" y="720725"/>
            <a:ext cx="4797425" cy="3598863"/>
          </a:xfrm>
          <a:prstGeom prst="rect">
            <a:avLst/>
          </a:prstGeom>
          <a:noFill/>
          <a:ln w="12700">
            <a:solidFill>
              <a:prstClr val="black"/>
            </a:solidFill>
          </a:ln>
        </p:spPr>
        <p:txBody>
          <a:bodyPr vert="horz" lIns="99048" tIns="49524" rIns="99048" bIns="49524" rtlCol="0" anchor="ctr"/>
          <a:lstStyle/>
          <a:p>
            <a:endParaRPr lang="es-MX"/>
          </a:p>
        </p:txBody>
      </p:sp>
      <p:sp>
        <p:nvSpPr>
          <p:cNvPr id="5" name="4 Marcador de notas"/>
          <p:cNvSpPr>
            <a:spLocks noGrp="1"/>
          </p:cNvSpPr>
          <p:nvPr>
            <p:ph type="body" sz="quarter" idx="3"/>
          </p:nvPr>
        </p:nvSpPr>
        <p:spPr>
          <a:xfrm>
            <a:off x="731520" y="4560570"/>
            <a:ext cx="5852160" cy="4320540"/>
          </a:xfrm>
          <a:prstGeom prst="rect">
            <a:avLst/>
          </a:prstGeom>
        </p:spPr>
        <p:txBody>
          <a:bodyPr vert="horz" lIns="99048" tIns="49524" rIns="99048" bIns="49524"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9119474"/>
            <a:ext cx="3169920" cy="480060"/>
          </a:xfrm>
          <a:prstGeom prst="rect">
            <a:avLst/>
          </a:prstGeom>
        </p:spPr>
        <p:txBody>
          <a:bodyPr vert="horz" lIns="99048" tIns="49524" rIns="99048" bIns="49524" rtlCol="0" anchor="b"/>
          <a:lstStyle>
            <a:lvl1pPr algn="l">
              <a:defRPr sz="1300"/>
            </a:lvl1pPr>
          </a:lstStyle>
          <a:p>
            <a:endParaRPr lang="es-MX"/>
          </a:p>
        </p:txBody>
      </p:sp>
      <p:sp>
        <p:nvSpPr>
          <p:cNvPr id="7" name="6 Marcador de número de diapositiva"/>
          <p:cNvSpPr>
            <a:spLocks noGrp="1"/>
          </p:cNvSpPr>
          <p:nvPr>
            <p:ph type="sldNum" sz="quarter" idx="5"/>
          </p:nvPr>
        </p:nvSpPr>
        <p:spPr>
          <a:xfrm>
            <a:off x="4143588" y="9119474"/>
            <a:ext cx="3169920" cy="480060"/>
          </a:xfrm>
          <a:prstGeom prst="rect">
            <a:avLst/>
          </a:prstGeom>
        </p:spPr>
        <p:txBody>
          <a:bodyPr vert="horz" lIns="99048" tIns="49524" rIns="99048" bIns="49524" rtlCol="0" anchor="b"/>
          <a:lstStyle>
            <a:lvl1pPr algn="r">
              <a:defRPr sz="1300"/>
            </a:lvl1pPr>
          </a:lstStyle>
          <a:p>
            <a:fld id="{8AA891C7-A986-45F2-854B-42EBDA6A9230}" type="slidenum">
              <a:rPr lang="es-MX" smtClean="0"/>
              <a:pPr/>
              <a:t>‹Nº›</a:t>
            </a:fld>
            <a:endParaRPr lang="es-MX"/>
          </a:p>
        </p:txBody>
      </p:sp>
    </p:spTree>
    <p:extLst>
      <p:ext uri="{BB962C8B-B14F-4D97-AF65-F5344CB8AC3E}">
        <p14:creationId xmlns:p14="http://schemas.microsoft.com/office/powerpoint/2010/main" val="27125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8AA891C7-A986-45F2-854B-42EBDA6A9230}" type="slidenum">
              <a:rPr lang="es-MX" smtClean="0"/>
              <a:pPr/>
              <a:t>1</a:t>
            </a:fld>
            <a:endParaRPr lang="es-MX"/>
          </a:p>
        </p:txBody>
      </p:sp>
    </p:spTree>
    <p:extLst>
      <p:ext uri="{BB962C8B-B14F-4D97-AF65-F5344CB8AC3E}">
        <p14:creationId xmlns:p14="http://schemas.microsoft.com/office/powerpoint/2010/main" val="3544874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8AA891C7-A986-45F2-854B-42EBDA6A9230}" type="slidenum">
              <a:rPr lang="es-MX" smtClean="0"/>
              <a:pPr/>
              <a:t>2</a:t>
            </a:fld>
            <a:endParaRPr lang="es-MX"/>
          </a:p>
        </p:txBody>
      </p:sp>
    </p:spTree>
    <p:extLst>
      <p:ext uri="{BB962C8B-B14F-4D97-AF65-F5344CB8AC3E}">
        <p14:creationId xmlns:p14="http://schemas.microsoft.com/office/powerpoint/2010/main" val="2515707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8AA891C7-A986-45F2-854B-42EBDA6A9230}" type="slidenum">
              <a:rPr lang="es-MX" smtClean="0"/>
              <a:pPr/>
              <a:t>6</a:t>
            </a:fld>
            <a:endParaRPr lang="es-MX"/>
          </a:p>
        </p:txBody>
      </p:sp>
    </p:spTree>
    <p:extLst>
      <p:ext uri="{BB962C8B-B14F-4D97-AF65-F5344CB8AC3E}">
        <p14:creationId xmlns:p14="http://schemas.microsoft.com/office/powerpoint/2010/main" val="1222764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73C237A-5302-41C3-BE21-9DF3D9144DDF}" type="datetime1">
              <a:rPr lang="es-MX" smtClean="0"/>
              <a:pPr/>
              <a:t>12/02/2019</a:t>
            </a:fld>
            <a:endParaRPr lang="es-MX"/>
          </a:p>
        </p:txBody>
      </p:sp>
      <p:sp>
        <p:nvSpPr>
          <p:cNvPr id="5" name="Footer Placeholder 4"/>
          <p:cNvSpPr>
            <a:spLocks noGrp="1"/>
          </p:cNvSpPr>
          <p:nvPr>
            <p:ph type="ftr" sz="quarter" idx="11"/>
          </p:nvPr>
        </p:nvSpPr>
        <p:spPr/>
        <p:txBody>
          <a:bodyPr/>
          <a:lstStyle/>
          <a:p>
            <a:r>
              <a:rPr lang="es-MX"/>
              <a:t>Estructuras de datos (Prof. Edgardo A. Franco)</a:t>
            </a:r>
          </a:p>
        </p:txBody>
      </p:sp>
      <p:sp>
        <p:nvSpPr>
          <p:cNvPr id="6" name="Slide Number Placeholder 5"/>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0791767-1D29-473C-8850-A06E2AA82469}" type="datetime1">
              <a:rPr lang="es-MX" smtClean="0"/>
              <a:pPr/>
              <a:t>12/02/2019</a:t>
            </a:fld>
            <a:endParaRPr lang="es-MX"/>
          </a:p>
        </p:txBody>
      </p:sp>
      <p:sp>
        <p:nvSpPr>
          <p:cNvPr id="5" name="Footer Placeholder 4"/>
          <p:cNvSpPr>
            <a:spLocks noGrp="1"/>
          </p:cNvSpPr>
          <p:nvPr>
            <p:ph type="ftr" sz="quarter" idx="11"/>
          </p:nvPr>
        </p:nvSpPr>
        <p:spPr/>
        <p:txBody>
          <a:bodyPr/>
          <a:lstStyle/>
          <a:p>
            <a:r>
              <a:rPr lang="es-MX"/>
              <a:t>Estructuras de datos (Prof. Edgardo A. Franco)</a:t>
            </a:r>
          </a:p>
        </p:txBody>
      </p:sp>
      <p:sp>
        <p:nvSpPr>
          <p:cNvPr id="6" name="Slide Number Placeholder 5"/>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CDEE3B66-B15E-4510-A33F-E395C7D2A603}" type="datetime1">
              <a:rPr lang="es-MX" smtClean="0"/>
              <a:pPr/>
              <a:t>12/02/2019</a:t>
            </a:fld>
            <a:endParaRPr lang="es-MX"/>
          </a:p>
        </p:txBody>
      </p:sp>
      <p:sp>
        <p:nvSpPr>
          <p:cNvPr id="5" name="Footer Placeholder 4"/>
          <p:cNvSpPr>
            <a:spLocks noGrp="1"/>
          </p:cNvSpPr>
          <p:nvPr>
            <p:ph type="ftr" sz="quarter" idx="11"/>
          </p:nvPr>
        </p:nvSpPr>
        <p:spPr/>
        <p:txBody>
          <a:bodyPr/>
          <a:lstStyle/>
          <a:p>
            <a:r>
              <a:rPr lang="es-MX"/>
              <a:t>Estructuras de datos (Prof. Edgardo A. Franco)</a:t>
            </a:r>
          </a:p>
        </p:txBody>
      </p:sp>
      <p:sp>
        <p:nvSpPr>
          <p:cNvPr id="6" name="Slide Number Placeholder 5"/>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64425B46-2395-4782-A6CE-ECF6AA0813AC}" type="datetime1">
              <a:rPr lang="es-MX" smtClean="0"/>
              <a:pPr/>
              <a:t>12/02/2019</a:t>
            </a:fld>
            <a:endParaRPr lang="es-MX"/>
          </a:p>
        </p:txBody>
      </p:sp>
      <p:sp>
        <p:nvSpPr>
          <p:cNvPr id="5" name="Footer Placeholder 4"/>
          <p:cNvSpPr>
            <a:spLocks noGrp="1"/>
          </p:cNvSpPr>
          <p:nvPr>
            <p:ph type="ftr" sz="quarter" idx="11"/>
          </p:nvPr>
        </p:nvSpPr>
        <p:spPr/>
        <p:txBody>
          <a:bodyPr/>
          <a:lstStyle/>
          <a:p>
            <a:r>
              <a:rPr lang="es-MX"/>
              <a:t>Estructuras de datos (Prof. Edgardo A. Franco)</a:t>
            </a:r>
          </a:p>
        </p:txBody>
      </p:sp>
      <p:sp>
        <p:nvSpPr>
          <p:cNvPr id="6" name="Slide Number Placeholder 5"/>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8E9E9F1-CB87-495B-B361-522E9F1272CB}" type="datetime1">
              <a:rPr lang="es-MX" smtClean="0"/>
              <a:pPr/>
              <a:t>12/02/2019</a:t>
            </a:fld>
            <a:endParaRPr lang="es-MX"/>
          </a:p>
        </p:txBody>
      </p:sp>
      <p:sp>
        <p:nvSpPr>
          <p:cNvPr id="5" name="Footer Placeholder 4"/>
          <p:cNvSpPr>
            <a:spLocks noGrp="1"/>
          </p:cNvSpPr>
          <p:nvPr>
            <p:ph type="ftr" sz="quarter" idx="11"/>
          </p:nvPr>
        </p:nvSpPr>
        <p:spPr/>
        <p:txBody>
          <a:bodyPr/>
          <a:lstStyle/>
          <a:p>
            <a:r>
              <a:rPr lang="es-MX"/>
              <a:t>Estructuras de datos (Prof. Edgardo A. Franco)</a:t>
            </a:r>
          </a:p>
        </p:txBody>
      </p:sp>
      <p:sp>
        <p:nvSpPr>
          <p:cNvPr id="6" name="Slide Number Placeholder 5"/>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247121E-F17D-459B-A671-B1861024B2E0}" type="datetime1">
              <a:rPr lang="es-MX" smtClean="0"/>
              <a:pPr/>
              <a:t>12/02/2019</a:t>
            </a:fld>
            <a:endParaRPr lang="es-MX"/>
          </a:p>
        </p:txBody>
      </p:sp>
      <p:sp>
        <p:nvSpPr>
          <p:cNvPr id="6" name="Footer Placeholder 5"/>
          <p:cNvSpPr>
            <a:spLocks noGrp="1"/>
          </p:cNvSpPr>
          <p:nvPr>
            <p:ph type="ftr" sz="quarter" idx="11"/>
          </p:nvPr>
        </p:nvSpPr>
        <p:spPr/>
        <p:txBody>
          <a:bodyPr/>
          <a:lstStyle/>
          <a:p>
            <a:r>
              <a:rPr lang="es-MX"/>
              <a:t>Estructuras de datos (Prof. Edgardo A. Franco)</a:t>
            </a:r>
          </a:p>
        </p:txBody>
      </p:sp>
      <p:sp>
        <p:nvSpPr>
          <p:cNvPr id="7" name="Slide Number Placeholder 6"/>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17C96802-D4FD-4D90-9E42-CEE4EB85C3F0}" type="datetime1">
              <a:rPr lang="es-MX" smtClean="0"/>
              <a:pPr/>
              <a:t>12/02/2019</a:t>
            </a:fld>
            <a:endParaRPr lang="es-MX"/>
          </a:p>
        </p:txBody>
      </p:sp>
      <p:sp>
        <p:nvSpPr>
          <p:cNvPr id="8" name="Footer Placeholder 7"/>
          <p:cNvSpPr>
            <a:spLocks noGrp="1"/>
          </p:cNvSpPr>
          <p:nvPr>
            <p:ph type="ftr" sz="quarter" idx="11"/>
          </p:nvPr>
        </p:nvSpPr>
        <p:spPr/>
        <p:txBody>
          <a:bodyPr/>
          <a:lstStyle/>
          <a:p>
            <a:r>
              <a:rPr lang="es-MX"/>
              <a:t>Estructuras de datos (Prof. Edgardo A. Franco)</a:t>
            </a:r>
          </a:p>
        </p:txBody>
      </p:sp>
      <p:sp>
        <p:nvSpPr>
          <p:cNvPr id="9" name="Slide Number Placeholder 8"/>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55F030F8-13FD-45B6-A458-A699A7CFC91F}" type="datetime1">
              <a:rPr lang="es-MX" smtClean="0"/>
              <a:pPr/>
              <a:t>12/02/2019</a:t>
            </a:fld>
            <a:endParaRPr lang="es-MX"/>
          </a:p>
        </p:txBody>
      </p:sp>
      <p:sp>
        <p:nvSpPr>
          <p:cNvPr id="4" name="Footer Placeholder 3"/>
          <p:cNvSpPr>
            <a:spLocks noGrp="1"/>
          </p:cNvSpPr>
          <p:nvPr>
            <p:ph type="ftr" sz="quarter" idx="11"/>
          </p:nvPr>
        </p:nvSpPr>
        <p:spPr/>
        <p:txBody>
          <a:bodyPr/>
          <a:lstStyle/>
          <a:p>
            <a:r>
              <a:rPr lang="es-MX"/>
              <a:t>Estructuras de datos (Prof. Edgardo A. Franco)</a:t>
            </a:r>
          </a:p>
        </p:txBody>
      </p:sp>
      <p:sp>
        <p:nvSpPr>
          <p:cNvPr id="5" name="Slide Number Placeholder 4"/>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08EB6-59B1-4F6B-9C77-B5F0A3456DEE}" type="datetime1">
              <a:rPr lang="es-MX" smtClean="0"/>
              <a:pPr/>
              <a:t>12/02/2019</a:t>
            </a:fld>
            <a:endParaRPr lang="es-MX"/>
          </a:p>
        </p:txBody>
      </p:sp>
      <p:sp>
        <p:nvSpPr>
          <p:cNvPr id="3" name="Footer Placeholder 2"/>
          <p:cNvSpPr>
            <a:spLocks noGrp="1"/>
          </p:cNvSpPr>
          <p:nvPr>
            <p:ph type="ftr" sz="quarter" idx="11"/>
          </p:nvPr>
        </p:nvSpPr>
        <p:spPr/>
        <p:txBody>
          <a:bodyPr/>
          <a:lstStyle/>
          <a:p>
            <a:r>
              <a:rPr lang="es-MX"/>
              <a:t>Estructuras de datos (Prof. Edgardo A. Franco)</a:t>
            </a:r>
          </a:p>
        </p:txBody>
      </p:sp>
      <p:sp>
        <p:nvSpPr>
          <p:cNvPr id="4" name="Slide Number Placeholder 3"/>
          <p:cNvSpPr>
            <a:spLocks noGrp="1"/>
          </p:cNvSpPr>
          <p:nvPr>
            <p:ph type="sldNum" sz="quarter" idx="12"/>
          </p:nvPr>
        </p:nvSpPr>
        <p:spPr/>
        <p:txBody>
          <a:bodyPr/>
          <a:lstStyle/>
          <a:p>
            <a:fld id="{6CBBFA06-222C-4F7F-9B5A-DED9CF65962D}"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276602DD-C15A-45C6-A086-28BB08BA6821}" type="datetime1">
              <a:rPr lang="es-MX" smtClean="0"/>
              <a:pPr/>
              <a:t>12/02/2019</a:t>
            </a:fld>
            <a:endParaRPr lang="es-MX"/>
          </a:p>
        </p:txBody>
      </p:sp>
      <p:sp>
        <p:nvSpPr>
          <p:cNvPr id="6" name="Footer Placeholder 5"/>
          <p:cNvSpPr>
            <a:spLocks noGrp="1"/>
          </p:cNvSpPr>
          <p:nvPr>
            <p:ph type="ftr" sz="quarter" idx="11"/>
          </p:nvPr>
        </p:nvSpPr>
        <p:spPr/>
        <p:txBody>
          <a:bodyPr/>
          <a:lstStyle/>
          <a:p>
            <a:r>
              <a:rPr lang="es-MX"/>
              <a:t>Estructuras de datos (Prof. Edgardo A. Franco)</a:t>
            </a:r>
          </a:p>
        </p:txBody>
      </p:sp>
      <p:sp>
        <p:nvSpPr>
          <p:cNvPr id="7" name="Slide Number Placeholder 6"/>
          <p:cNvSpPr>
            <a:spLocks noGrp="1"/>
          </p:cNvSpPr>
          <p:nvPr>
            <p:ph type="sldNum" sz="quarter" idx="12"/>
          </p:nvPr>
        </p:nvSpPr>
        <p:spPr/>
        <p:txBody>
          <a:bodyPr/>
          <a:lstStyle/>
          <a:p>
            <a:fld id="{6CBBFA06-222C-4F7F-9B5A-DED9CF65962D}" type="slidenum">
              <a:rPr lang="es-MX" smtClean="0"/>
              <a:pPr/>
              <a:t>‹Nº›</a:t>
            </a:fld>
            <a:endParaRPr lang="es-MX"/>
          </a:p>
        </p:txBody>
      </p:sp>
      <p:sp>
        <p:nvSpPr>
          <p:cNvPr id="9" name="Content Placeholder 8"/>
          <p:cNvSpPr>
            <a:spLocks noGrp="1"/>
          </p:cNvSpPr>
          <p:nvPr>
            <p:ph sz="quarter" idx="13"/>
          </p:nvPr>
        </p:nvSpPr>
        <p:spPr>
          <a:xfrm>
            <a:off x="304800" y="381000"/>
            <a:ext cx="7772400" cy="494284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997862DD-49AA-411E-8AF4-4782F0785C0D}" type="datetime1">
              <a:rPr lang="es-MX" smtClean="0"/>
              <a:pPr/>
              <a:t>12/02/2019</a:t>
            </a:fld>
            <a:endParaRPr lang="es-MX"/>
          </a:p>
        </p:txBody>
      </p:sp>
      <p:sp>
        <p:nvSpPr>
          <p:cNvPr id="9" name="Slide Number Placeholder 8"/>
          <p:cNvSpPr>
            <a:spLocks noGrp="1"/>
          </p:cNvSpPr>
          <p:nvPr>
            <p:ph type="sldNum" sz="quarter" idx="11"/>
          </p:nvPr>
        </p:nvSpPr>
        <p:spPr/>
        <p:txBody>
          <a:bodyPr/>
          <a:lstStyle/>
          <a:p>
            <a:fld id="{6CBBFA06-222C-4F7F-9B5A-DED9CF65962D}" type="slidenum">
              <a:rPr lang="es-MX" smtClean="0"/>
              <a:pPr/>
              <a:t>‹Nº›</a:t>
            </a:fld>
            <a:endParaRPr lang="es-MX"/>
          </a:p>
        </p:txBody>
      </p:sp>
      <p:sp>
        <p:nvSpPr>
          <p:cNvPr id="10" name="Footer Placeholder 9"/>
          <p:cNvSpPr>
            <a:spLocks noGrp="1"/>
          </p:cNvSpPr>
          <p:nvPr>
            <p:ph type="ftr" sz="quarter" idx="12"/>
          </p:nvPr>
        </p:nvSpPr>
        <p:spPr/>
        <p:txBody>
          <a:bodyPr/>
          <a:lstStyle/>
          <a:p>
            <a:r>
              <a:rPr lang="es-MX"/>
              <a:t>Estructuras de datos (Prof. Edgardo A. Franco)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CBBFA06-222C-4F7F-9B5A-DED9CF65962D}" type="slidenum">
              <a:rPr lang="es-MX" smtClean="0"/>
              <a:pPr/>
              <a:t>‹Nº›</a:t>
            </a:fld>
            <a:endParaRPr lang="es-MX"/>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s-MX"/>
              <a:t>Estructuras de datos (Prof. Edgardo A. Franco)</a:t>
            </a: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8201799-B964-4A2B-B712-961CD71066DB}" type="datetime1">
              <a:rPr lang="es-MX" smtClean="0"/>
              <a:pPr/>
              <a:t>12/02/2019</a:t>
            </a:fld>
            <a:endParaRPr lang="es-MX"/>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hyperlink" Target="mailto:edfrancom@ipn.m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eafranco.com/" TargetMode="External"/><Relationship Id="rId5" Type="http://schemas.openxmlformats.org/officeDocument/2006/relationships/image" Target="../media/image4.png"/><Relationship Id="rId10" Type="http://schemas.openxmlformats.org/officeDocument/2006/relationships/image" Target="../media/image7.emf"/><Relationship Id="rId4" Type="http://schemas.openxmlformats.org/officeDocument/2006/relationships/image" Target="../media/image3.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hyperlink" Target="http://www.eafranco.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35496" y="4077072"/>
            <a:ext cx="8496292" cy="1512168"/>
          </a:xfrm>
        </p:spPr>
        <p:txBody>
          <a:bodyPr>
            <a:noAutofit/>
          </a:bodyPr>
          <a:lstStyle/>
          <a:p>
            <a:r>
              <a:rPr lang="es-MX" sz="2800" b="1" i="1" dirty="0">
                <a:solidFill>
                  <a:srgbClr val="C00000"/>
                </a:solidFill>
              </a:rPr>
              <a:t>Ejercicio 01:</a:t>
            </a:r>
            <a:r>
              <a:rPr lang="es-MX" sz="2800" b="1" dirty="0"/>
              <a:t> Mapa conceptual:  El rol de los algoritmos en la Computación</a:t>
            </a:r>
            <a:br>
              <a:rPr lang="es-MX" sz="2800" b="1" dirty="0"/>
            </a:br>
            <a:br>
              <a:rPr lang="es-MX" sz="2800" b="1" dirty="0"/>
            </a:br>
            <a:endParaRPr lang="es-MX" sz="1600" b="1" dirty="0"/>
          </a:p>
        </p:txBody>
      </p:sp>
      <p:sp>
        <p:nvSpPr>
          <p:cNvPr id="3074" name="Rectangle 15"/>
          <p:cNvSpPr>
            <a:spLocks noGrp="1" noChangeArrowheads="1"/>
          </p:cNvSpPr>
          <p:nvPr>
            <p:ph type="sldNum" sz="quarter" idx="12"/>
          </p:nvPr>
        </p:nvSpPr>
        <p:spPr>
          <a:noFill/>
        </p:spPr>
        <p:txBody>
          <a:bodyPr/>
          <a:lstStyle/>
          <a:p>
            <a:fld id="{EEEC73EF-7908-4CCD-8CF7-6D474D9E93E3}" type="slidenum">
              <a:rPr lang="es-MX"/>
              <a:pPr/>
              <a:t>1</a:t>
            </a:fld>
            <a:endParaRPr lang="es-MX"/>
          </a:p>
        </p:txBody>
      </p:sp>
      <p:sp>
        <p:nvSpPr>
          <p:cNvPr id="8" name="Rectangle 2"/>
          <p:cNvSpPr txBox="1">
            <a:spLocks noChangeArrowheads="1"/>
          </p:cNvSpPr>
          <p:nvPr/>
        </p:nvSpPr>
        <p:spPr>
          <a:xfrm>
            <a:off x="2424398" y="2542113"/>
            <a:ext cx="5884044" cy="783992"/>
          </a:xfrm>
          <a:prstGeom prst="rect">
            <a:avLst/>
          </a:prstGeom>
        </p:spPr>
        <p:txBody>
          <a:bodyPr vert="horz" lIns="91440" tIns="0" rIns="45720" bIns="0" rtlCol="0"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i="1" dirty="0">
                <a:ln w="0"/>
                <a:solidFill>
                  <a:srgbClr val="1F497D"/>
                </a:solidFill>
                <a:effectLst>
                  <a:outerShdw blurRad="38100" dist="25400" dir="5400000" algn="ctr" rotWithShape="0">
                    <a:srgbClr val="6E747A">
                      <a:alpha val="43000"/>
                    </a:srgbClr>
                  </a:outerShdw>
                </a:effectLst>
                <a:latin typeface="+mj-lt"/>
                <a:ea typeface="+mj-ea"/>
                <a:cs typeface="+mj-cs"/>
              </a:rPr>
              <a:t>Análisis de algoritmos</a:t>
            </a:r>
            <a:endParaRPr kumimoji="0" lang="es-MX" sz="2400" b="1" i="1" u="none" strike="noStrike" kern="1200" normalizeH="0" baseline="0" noProof="0" dirty="0">
              <a:ln w="0"/>
              <a:solidFill>
                <a:srgbClr val="1F497D"/>
              </a:solidFill>
              <a:effectLst>
                <a:outerShdw blurRad="38100" dist="25400" dir="5400000" algn="ctr" rotWithShape="0">
                  <a:srgbClr val="6E747A">
                    <a:alpha val="43000"/>
                  </a:srgbClr>
                </a:outerShdw>
              </a:effectLst>
              <a:uLnTx/>
              <a:uFillTx/>
              <a:latin typeface="+mj-lt"/>
              <a:ea typeface="+mj-ea"/>
              <a:cs typeface="+mj-cs"/>
            </a:endParaRPr>
          </a:p>
        </p:txBody>
      </p:sp>
      <p:pic>
        <p:nvPicPr>
          <p:cNvPr id="3077" name="Picture 5"/>
          <p:cNvPicPr>
            <a:picLocks noChangeAspect="1" noChangeArrowheads="1"/>
          </p:cNvPicPr>
          <p:nvPr/>
        </p:nvPicPr>
        <p:blipFill>
          <a:blip r:embed="rId3"/>
          <a:srcRect/>
          <a:stretch>
            <a:fillRect/>
          </a:stretch>
        </p:blipFill>
        <p:spPr bwMode="auto">
          <a:xfrm>
            <a:off x="7109836" y="505003"/>
            <a:ext cx="876452" cy="8180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Rectangle 2"/>
          <p:cNvSpPr txBox="1">
            <a:spLocks noChangeArrowheads="1"/>
          </p:cNvSpPr>
          <p:nvPr/>
        </p:nvSpPr>
        <p:spPr>
          <a:xfrm>
            <a:off x="875856" y="487730"/>
            <a:ext cx="6648472" cy="1214446"/>
          </a:xfrm>
          <a:prstGeom prst="rect">
            <a:avLst/>
          </a:prstGeom>
        </p:spPr>
        <p:txBody>
          <a:bodyPr vert="horz" lIns="91440" tIns="0" rIns="45720" bIns="0" rtlCol="0" anchor="t">
            <a:no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MX" sz="3200" b="1" dirty="0">
                <a:latin typeface="+mj-lt"/>
                <a:ea typeface="+mj-ea"/>
                <a:cs typeface="+mj-cs"/>
              </a:rPr>
              <a:t>Instituto Politécnico Nacional</a:t>
            </a:r>
            <a:endParaRPr kumimoji="0" lang="es-MX" sz="3200" b="1" i="0" u="none" strike="noStrike" kern="1200" cap="none" spc="0" normalizeH="0" baseline="0" noProof="0" dirty="0">
              <a:ln>
                <a:noFill/>
              </a:ln>
              <a:effectLst/>
              <a:uLnTx/>
              <a:uFillTx/>
              <a:latin typeface="+mj-lt"/>
              <a:ea typeface="+mj-ea"/>
              <a:cs typeface="+mj-cs"/>
            </a:endParaRPr>
          </a:p>
          <a:p>
            <a:pPr algn="ctr">
              <a:spcBef>
                <a:spcPct val="0"/>
              </a:spcBef>
              <a:defRPr/>
            </a:pPr>
            <a:r>
              <a:rPr lang="es-MX" sz="2800" b="1" dirty="0">
                <a:ln w="0"/>
                <a:solidFill>
                  <a:schemeClr val="accent1"/>
                </a:solidFill>
                <a:effectLst>
                  <a:outerShdw blurRad="38100" dist="25400" dir="5400000" algn="ctr" rotWithShape="0">
                    <a:srgbClr val="6E747A">
                      <a:alpha val="43000"/>
                    </a:srgbClr>
                  </a:outerShdw>
                </a:effectLst>
                <a:latin typeface="+mj-lt"/>
              </a:rPr>
              <a:t>Escuela Superior de Cómputo</a:t>
            </a:r>
            <a:endParaRPr lang="es-MX" sz="1400" b="1" dirty="0">
              <a:ln w="0"/>
              <a:solidFill>
                <a:schemeClr val="accent1"/>
              </a:solidFill>
              <a:effectLst>
                <a:outerShdw blurRad="38100" dist="25400" dir="5400000" algn="ctr" rotWithShape="0">
                  <a:srgbClr val="6E747A">
                    <a:alpha val="43000"/>
                  </a:srgbClr>
                </a:outerShdw>
              </a:effectLst>
              <a:latin typeface="+mj-lt"/>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s-MX" sz="2800" b="1" dirty="0">
              <a:solidFill>
                <a:schemeClr val="accent1">
                  <a:satMod val="150000"/>
                </a:schemeClr>
              </a:solidFill>
              <a:latin typeface="+mj-lt"/>
              <a:ea typeface="+mj-ea"/>
              <a:cs typeface="+mj-cs"/>
            </a:endParaRPr>
          </a:p>
        </p:txBody>
      </p:sp>
      <p:pic>
        <p:nvPicPr>
          <p:cNvPr id="3080" name="Picture 8"/>
          <p:cNvPicPr>
            <a:picLocks noChangeAspect="1" noChangeArrowheads="1"/>
          </p:cNvPicPr>
          <p:nvPr/>
        </p:nvPicPr>
        <p:blipFill>
          <a:blip r:embed="rId4" cstate="print"/>
          <a:srcRect/>
          <a:stretch>
            <a:fillRect/>
          </a:stretch>
        </p:blipFill>
        <p:spPr bwMode="auto">
          <a:xfrm>
            <a:off x="611560" y="553225"/>
            <a:ext cx="648072" cy="9488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 name="Imagen 1"/>
          <p:cNvPicPr>
            <a:picLocks noChangeAspect="1"/>
          </p:cNvPicPr>
          <p:nvPr/>
        </p:nvPicPr>
        <p:blipFill>
          <a:blip r:embed="rId5"/>
          <a:stretch>
            <a:fillRect/>
          </a:stretch>
        </p:blipFill>
        <p:spPr>
          <a:xfrm>
            <a:off x="700478" y="1980514"/>
            <a:ext cx="1726624" cy="1618094"/>
          </a:xfrm>
          <a:prstGeom prst="rect">
            <a:avLst/>
          </a:prstGeom>
        </p:spPr>
      </p:pic>
      <p:grpSp>
        <p:nvGrpSpPr>
          <p:cNvPr id="26" name="Grupo 25"/>
          <p:cNvGrpSpPr/>
          <p:nvPr/>
        </p:nvGrpSpPr>
        <p:grpSpPr>
          <a:xfrm>
            <a:off x="107504" y="5733256"/>
            <a:ext cx="8290420" cy="938719"/>
            <a:chOff x="107504" y="5733256"/>
            <a:chExt cx="8290420" cy="938719"/>
          </a:xfrm>
        </p:grpSpPr>
        <p:sp>
          <p:nvSpPr>
            <p:cNvPr id="31" name="13 Rectángulo"/>
            <p:cNvSpPr/>
            <p:nvPr/>
          </p:nvSpPr>
          <p:spPr>
            <a:xfrm>
              <a:off x="107504" y="5733256"/>
              <a:ext cx="8290420" cy="938719"/>
            </a:xfrm>
            <a:prstGeom prst="rect">
              <a:avLst/>
            </a:prstGeom>
          </p:spPr>
          <p:txBody>
            <a:bodyPr wrap="square">
              <a:spAutoFit/>
            </a:bodyPr>
            <a:lstStyle/>
            <a:p>
              <a:r>
                <a:rPr lang="es-MX" sz="1400" b="1" dirty="0">
                  <a:solidFill>
                    <a:schemeClr val="accent1">
                      <a:satMod val="150000"/>
                    </a:schemeClr>
                  </a:solidFill>
                </a:rPr>
                <a:t>M. en C. Edgardo Adrián Franco Martínez </a:t>
              </a:r>
            </a:p>
            <a:p>
              <a:r>
                <a:rPr lang="es-MX" sz="1400" dirty="0">
                  <a:solidFill>
                    <a:schemeClr val="accent1">
                      <a:satMod val="150000"/>
                    </a:schemeClr>
                  </a:solidFill>
                  <a:hlinkClick r:id="rId6"/>
                </a:rPr>
                <a:t>http://www.eafranco.com</a:t>
              </a:r>
              <a:r>
                <a:rPr lang="es-MX" sz="1400" dirty="0">
                  <a:solidFill>
                    <a:schemeClr val="accent1">
                      <a:satMod val="150000"/>
                    </a:schemeClr>
                  </a:solidFill>
                </a:rPr>
                <a:t> </a:t>
              </a:r>
            </a:p>
            <a:p>
              <a:r>
                <a:rPr lang="es-MX" sz="1400" dirty="0">
                  <a:solidFill>
                    <a:schemeClr val="accent1">
                      <a:satMod val="150000"/>
                    </a:schemeClr>
                  </a:solidFill>
                  <a:hlinkClick r:id="rId7"/>
                </a:rPr>
                <a:t>edfrancom@ipn.mx</a:t>
              </a:r>
              <a:r>
                <a:rPr lang="es-MX" sz="1400" dirty="0">
                  <a:solidFill>
                    <a:schemeClr val="accent1">
                      <a:satMod val="150000"/>
                    </a:schemeClr>
                  </a:solidFill>
                </a:rPr>
                <a:t>  </a:t>
              </a:r>
              <a:endParaRPr lang="es-MX" sz="1400" dirty="0"/>
            </a:p>
            <a:p>
              <a:r>
                <a:rPr lang="es-MX" sz="1300" dirty="0">
                  <a:solidFill>
                    <a:schemeClr val="accent1">
                      <a:satMod val="150000"/>
                    </a:schemeClr>
                  </a:solidFill>
                </a:rPr>
                <a:t>    </a:t>
              </a:r>
              <a:r>
                <a:rPr lang="es-MX" sz="1300" b="1" i="1" dirty="0">
                  <a:solidFill>
                    <a:schemeClr val="accent1">
                      <a:satMod val="150000"/>
                    </a:schemeClr>
                  </a:solidFill>
                </a:rPr>
                <a:t>@</a:t>
              </a:r>
              <a:r>
                <a:rPr lang="es-MX" sz="1300" b="1" i="1" dirty="0" err="1">
                  <a:solidFill>
                    <a:schemeClr val="accent1">
                      <a:satMod val="150000"/>
                    </a:schemeClr>
                  </a:solidFill>
                </a:rPr>
                <a:t>edfrancom</a:t>
              </a:r>
              <a:r>
                <a:rPr lang="es-MX" sz="1300" b="1" i="1" dirty="0">
                  <a:solidFill>
                    <a:schemeClr val="accent1">
                      <a:satMod val="150000"/>
                    </a:schemeClr>
                  </a:solidFill>
                </a:rPr>
                <a:t>        </a:t>
              </a:r>
              <a:r>
                <a:rPr lang="es-MX" sz="1300" b="1" i="1" dirty="0" err="1">
                  <a:solidFill>
                    <a:schemeClr val="accent1">
                      <a:satMod val="150000"/>
                    </a:schemeClr>
                  </a:solidFill>
                </a:rPr>
                <a:t>edgardoadrianfrancom</a:t>
              </a:r>
              <a:endParaRPr lang="es-MX" sz="1300" b="1" i="1" dirty="0">
                <a:solidFill>
                  <a:schemeClr val="accent1">
                    <a:satMod val="150000"/>
                  </a:schemeClr>
                </a:solidFill>
              </a:endParaRPr>
            </a:p>
          </p:txBody>
        </p:sp>
        <p:pic>
          <p:nvPicPr>
            <p:cNvPr id="28" name="Imagen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31640" y="6447561"/>
              <a:ext cx="152400" cy="152400"/>
            </a:xfrm>
            <a:prstGeom prst="rect">
              <a:avLst/>
            </a:prstGeom>
          </p:spPr>
        </p:pic>
        <p:pic>
          <p:nvPicPr>
            <p:cNvPr id="29" name="Picture 2" descr="https://g.twimg.com/twitter-bird-16x16.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1128" y="6453336"/>
              <a:ext cx="152400" cy="152400"/>
            </a:xfrm>
            <a:prstGeom prst="rect">
              <a:avLst/>
            </a:prstGeom>
            <a:noFill/>
            <a:extLst>
              <a:ext uri="{909E8E84-426E-40DD-AFC4-6F175D3DCCD1}">
                <a14:hiddenFill xmlns:a14="http://schemas.microsoft.com/office/drawing/2010/main">
                  <a:solidFill>
                    <a:srgbClr val="FFFFFF"/>
                  </a:solidFill>
                </a14:hiddenFill>
              </a:ext>
            </a:extLst>
          </p:spPr>
        </p:pic>
      </p:grpSp>
      <p:pic>
        <p:nvPicPr>
          <p:cNvPr id="15" name="Imagen 14">
            <a:extLst>
              <a:ext uri="{FF2B5EF4-FFF2-40B4-BE49-F238E27FC236}">
                <a16:creationId xmlns:a16="http://schemas.microsoft.com/office/drawing/2014/main" id="{3A816708-C586-4894-96E5-ED1C639D3BB1}"/>
              </a:ext>
            </a:extLst>
          </p:cNvPr>
          <p:cNvPicPr>
            <a:picLocks noChangeAspect="1"/>
          </p:cNvPicPr>
          <p:nvPr/>
        </p:nvPicPr>
        <p:blipFill rotWithShape="1">
          <a:blip r:embed="rId10">
            <a:clrChange>
              <a:clrFrom>
                <a:srgbClr val="000000"/>
              </a:clrFrom>
              <a:clrTo>
                <a:srgbClr val="000000">
                  <a:alpha val="0"/>
                </a:srgbClr>
              </a:clrTo>
            </a:clrChange>
          </a:blip>
          <a:srcRect l="42752" t="17244" r="12356" b="21532"/>
          <a:stretch/>
        </p:blipFill>
        <p:spPr>
          <a:xfrm>
            <a:off x="3510392" y="5648960"/>
            <a:ext cx="1700668" cy="10204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980728"/>
            <a:ext cx="8136904" cy="5688632"/>
          </a:xfrm>
        </p:spPr>
        <p:txBody>
          <a:bodyPr>
            <a:normAutofit/>
          </a:bodyPr>
          <a:lstStyle/>
          <a:p>
            <a:pPr algn="just"/>
            <a:r>
              <a:rPr lang="es-MX" sz="2400" dirty="0"/>
              <a:t>Elaborar un mapa conceptual sobre la información del tema </a:t>
            </a:r>
            <a:r>
              <a:rPr lang="es-MX" sz="2400" b="1" dirty="0"/>
              <a:t>“El rol de los algoritmos en la Computación</a:t>
            </a:r>
            <a:r>
              <a:rPr lang="es-MX" sz="2400" dirty="0"/>
              <a:t>”.</a:t>
            </a:r>
          </a:p>
          <a:p>
            <a:pPr algn="just"/>
            <a:endParaRPr lang="es-MX" sz="2400" dirty="0">
              <a:latin typeface="Times New Roman" panose="02020603050405020304" pitchFamily="18" charset="0"/>
              <a:cs typeface="Times New Roman" panose="02020603050405020304" pitchFamily="18" charset="0"/>
            </a:endParaRPr>
          </a:p>
          <a:p>
            <a:pPr marL="114300" lvl="0" indent="0" algn="ctr">
              <a:buClr>
                <a:srgbClr val="4F81BD"/>
              </a:buClr>
              <a:buNone/>
            </a:pPr>
            <a:r>
              <a:rPr lang="es-MX" sz="2400" i="1" dirty="0">
                <a:solidFill>
                  <a:prstClr val="black"/>
                </a:solidFill>
              </a:rPr>
              <a:t>*Recomendación usar </a:t>
            </a:r>
            <a:r>
              <a:rPr lang="es-MX" sz="2400" i="1" dirty="0" err="1">
                <a:solidFill>
                  <a:prstClr val="black"/>
                </a:solidFill>
              </a:rPr>
              <a:t>Cmap</a:t>
            </a:r>
            <a:r>
              <a:rPr lang="es-MX" sz="2400" i="1" dirty="0">
                <a:solidFill>
                  <a:prstClr val="black"/>
                </a:solidFill>
              </a:rPr>
              <a:t> </a:t>
            </a:r>
            <a:r>
              <a:rPr lang="es-MX" sz="2400" i="1" dirty="0" err="1">
                <a:solidFill>
                  <a:prstClr val="black"/>
                </a:solidFill>
              </a:rPr>
              <a:t>Tool</a:t>
            </a:r>
            <a:endParaRPr lang="es-MX" sz="2400" i="1" dirty="0">
              <a:solidFill>
                <a:prstClr val="black"/>
              </a:solidFill>
            </a:endParaRPr>
          </a:p>
          <a:p>
            <a:pPr marL="114300" lvl="0" indent="0" algn="ctr">
              <a:buClr>
                <a:srgbClr val="4F81BD"/>
              </a:buClr>
              <a:buNone/>
            </a:pPr>
            <a:r>
              <a:rPr lang="es-MX" sz="1600" i="1" dirty="0">
                <a:solidFill>
                  <a:prstClr val="black"/>
                </a:solidFill>
              </a:rPr>
              <a:t>(Pueden enviar el archivo .</a:t>
            </a:r>
            <a:r>
              <a:rPr lang="es-MX" sz="1600" i="1" dirty="0" err="1">
                <a:solidFill>
                  <a:prstClr val="black"/>
                </a:solidFill>
              </a:rPr>
              <a:t>cmap</a:t>
            </a:r>
            <a:r>
              <a:rPr lang="es-MX" sz="1600" i="1" dirty="0">
                <a:solidFill>
                  <a:prstClr val="black"/>
                </a:solidFill>
              </a:rPr>
              <a:t> original pero </a:t>
            </a:r>
            <a:r>
              <a:rPr lang="es-MX" sz="1600" b="1" i="1" dirty="0">
                <a:solidFill>
                  <a:prstClr val="black"/>
                </a:solidFill>
              </a:rPr>
              <a:t>incluir cuadro de datos del trabajo y fotografía del alumno</a:t>
            </a:r>
            <a:r>
              <a:rPr lang="es-MX" sz="1600" i="1" dirty="0">
                <a:solidFill>
                  <a:prstClr val="black"/>
                </a:solidFill>
              </a:rPr>
              <a:t>)</a:t>
            </a:r>
          </a:p>
          <a:p>
            <a:pPr algn="just"/>
            <a:endParaRPr lang="es-MX" sz="2400" dirty="0">
              <a:latin typeface="Times New Roman" panose="02020603050405020304" pitchFamily="18" charset="0"/>
              <a:cs typeface="Times New Roman" panose="02020603050405020304" pitchFamily="18" charset="0"/>
            </a:endParaRPr>
          </a:p>
        </p:txBody>
      </p:sp>
      <p:sp>
        <p:nvSpPr>
          <p:cNvPr id="5" name="4 Marcador de número de diapositiva"/>
          <p:cNvSpPr>
            <a:spLocks noGrp="1"/>
          </p:cNvSpPr>
          <p:nvPr>
            <p:ph type="sldNum" sz="quarter" idx="12"/>
          </p:nvPr>
        </p:nvSpPr>
        <p:spPr/>
        <p:txBody>
          <a:bodyPr/>
          <a:lstStyle/>
          <a:p>
            <a:fld id="{6CBBFA06-222C-4F7F-9B5A-DED9CF65962D}" type="slidenum">
              <a:rPr lang="es-MX" smtClean="0"/>
              <a:pPr/>
              <a:t>2</a:t>
            </a:fld>
            <a:endParaRPr lang="es-MX"/>
          </a:p>
        </p:txBody>
      </p:sp>
      <p:pic>
        <p:nvPicPr>
          <p:cNvPr id="6" name="Picture 5"/>
          <p:cNvPicPr>
            <a:picLocks noChangeAspect="1" noChangeArrowheads="1"/>
          </p:cNvPicPr>
          <p:nvPr/>
        </p:nvPicPr>
        <p:blipFill>
          <a:blip r:embed="rId3"/>
          <a:srcRect/>
          <a:stretch>
            <a:fillRect/>
          </a:stretch>
        </p:blipFill>
        <p:spPr bwMode="auto">
          <a:xfrm>
            <a:off x="8537715" y="87951"/>
            <a:ext cx="570789" cy="532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6 Marcador de pie de página"/>
          <p:cNvSpPr>
            <a:spLocks noGrp="1"/>
          </p:cNvSpPr>
          <p:nvPr>
            <p:ph type="ftr" sz="quarter" idx="11"/>
          </p:nvPr>
        </p:nvSpPr>
        <p:spPr>
          <a:xfrm rot="16200000">
            <a:off x="6558803" y="2865578"/>
            <a:ext cx="4578569" cy="520835"/>
          </a:xfrm>
        </p:spPr>
        <p:txBody>
          <a:bodyPr/>
          <a:lstStyle/>
          <a:p>
            <a:r>
              <a:rPr lang="es-MX" dirty="0"/>
              <a:t>Análisis de algoritmos</a:t>
            </a:r>
          </a:p>
          <a:p>
            <a:r>
              <a:rPr lang="es-MX" dirty="0"/>
              <a:t>Mapa conceptual:  El rol de los algoritmos en la Computación</a:t>
            </a:r>
          </a:p>
          <a:p>
            <a:r>
              <a:rPr lang="es-MX" dirty="0"/>
              <a:t>Prof. Edgardo Adrián Franco Martínez</a:t>
            </a:r>
          </a:p>
        </p:txBody>
      </p:sp>
      <p:pic>
        <p:nvPicPr>
          <p:cNvPr id="12" name="Imagen 11"/>
          <p:cNvPicPr>
            <a:picLocks noChangeAspect="1"/>
          </p:cNvPicPr>
          <p:nvPr/>
        </p:nvPicPr>
        <p:blipFill>
          <a:blip r:embed="rId4"/>
          <a:stretch>
            <a:fillRect/>
          </a:stretch>
        </p:blipFill>
        <p:spPr>
          <a:xfrm>
            <a:off x="-28716" y="6275316"/>
            <a:ext cx="635186" cy="595260"/>
          </a:xfrm>
          <a:prstGeom prst="rect">
            <a:avLst/>
          </a:prstGeom>
        </p:spPr>
      </p:pic>
      <p:sp>
        <p:nvSpPr>
          <p:cNvPr id="8" name="1 Título"/>
          <p:cNvSpPr>
            <a:spLocks noGrp="1"/>
          </p:cNvSpPr>
          <p:nvPr>
            <p:ph type="title"/>
          </p:nvPr>
        </p:nvSpPr>
        <p:spPr>
          <a:xfrm>
            <a:off x="0" y="0"/>
            <a:ext cx="8460431" cy="947564"/>
          </a:xfrm>
        </p:spPr>
        <p:txBody>
          <a:bodyPr/>
          <a:lstStyle/>
          <a:p>
            <a:r>
              <a:rPr lang="es-MX" sz="2400" dirty="0"/>
              <a:t>Tarea 01 Mapa conceptual:  El rol de los algoritmos en la Computación</a:t>
            </a:r>
          </a:p>
        </p:txBody>
      </p:sp>
      <p:pic>
        <p:nvPicPr>
          <p:cNvPr id="1026" name="Picture 2" descr="http://www.infovis.net/imagenes/T1_N141_A2_Grafo.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6470" y="3281587"/>
            <a:ext cx="4757618" cy="3555825"/>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3911432" y="3281587"/>
            <a:ext cx="2902632"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sz="1200" b="1" dirty="0">
                <a:solidFill>
                  <a:srgbClr val="336600"/>
                </a:solidFill>
              </a:rPr>
              <a:t>IPN ESCOM</a:t>
            </a:r>
          </a:p>
          <a:p>
            <a:r>
              <a:rPr lang="es-MX" sz="1200" b="1" dirty="0">
                <a:solidFill>
                  <a:srgbClr val="336600"/>
                </a:solidFill>
              </a:rPr>
              <a:t>Edgardo Adrián Franco Martínez Estructuras de Datos</a:t>
            </a:r>
          </a:p>
          <a:p>
            <a:r>
              <a:rPr lang="es-MX" sz="1200" b="1" dirty="0">
                <a:solidFill>
                  <a:srgbClr val="336600"/>
                </a:solidFill>
              </a:rPr>
              <a:t>Ejercicio 09: Mapa conceptual de Grafos</a:t>
            </a: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80373" y="3284984"/>
            <a:ext cx="523875" cy="542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12 Rectángulo"/>
          <p:cNvSpPr/>
          <p:nvPr/>
        </p:nvSpPr>
        <p:spPr>
          <a:xfrm>
            <a:off x="5724128" y="4437112"/>
            <a:ext cx="2594895"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s-MX" b="1" i="1" dirty="0">
                <a:solidFill>
                  <a:prstClr val="black"/>
                </a:solidFill>
              </a:rPr>
              <a:t>Formatos aceptados</a:t>
            </a:r>
            <a:r>
              <a:rPr lang="es-MX" i="1" dirty="0">
                <a:solidFill>
                  <a:prstClr val="black"/>
                </a:solidFill>
              </a:rPr>
              <a:t>:</a:t>
            </a:r>
          </a:p>
          <a:p>
            <a:r>
              <a:rPr lang="es-MX" i="1" dirty="0">
                <a:solidFill>
                  <a:prstClr val="black"/>
                </a:solidFill>
              </a:rPr>
              <a:t>.</a:t>
            </a:r>
            <a:r>
              <a:rPr lang="es-MX" i="1" dirty="0" err="1">
                <a:solidFill>
                  <a:prstClr val="black"/>
                </a:solidFill>
              </a:rPr>
              <a:t>cmap</a:t>
            </a:r>
            <a:endParaRPr lang="es-MX" i="1" dirty="0">
              <a:solidFill>
                <a:prstClr val="black"/>
              </a:solidFill>
            </a:endParaRPr>
          </a:p>
          <a:p>
            <a:r>
              <a:rPr lang="es-MX" i="1" dirty="0">
                <a:solidFill>
                  <a:prstClr val="black"/>
                </a:solidFill>
              </a:rPr>
              <a:t>.</a:t>
            </a:r>
            <a:r>
              <a:rPr lang="es-MX" i="1" dirty="0" err="1">
                <a:solidFill>
                  <a:prstClr val="black"/>
                </a:solidFill>
              </a:rPr>
              <a:t>pdf</a:t>
            </a:r>
            <a:endParaRPr lang="es-MX" i="1" dirty="0">
              <a:solidFill>
                <a:prstClr val="black"/>
              </a:solidFill>
            </a:endParaRPr>
          </a:p>
          <a:p>
            <a:r>
              <a:rPr lang="es-MX" i="1" dirty="0">
                <a:solidFill>
                  <a:prstClr val="black"/>
                </a:solidFill>
              </a:rPr>
              <a:t>.</a:t>
            </a:r>
            <a:r>
              <a:rPr lang="es-MX" i="1" dirty="0" err="1">
                <a:solidFill>
                  <a:prstClr val="black"/>
                </a:solidFill>
              </a:rPr>
              <a:t>png</a:t>
            </a:r>
            <a:endParaRPr lang="es-MX" i="1" dirty="0">
              <a:solidFill>
                <a:prstClr val="black"/>
              </a:solidFill>
            </a:endParaRPr>
          </a:p>
          <a:p>
            <a:r>
              <a:rPr lang="es-MX" i="1" dirty="0">
                <a:solidFill>
                  <a:prstClr val="black"/>
                </a:solidFill>
              </a:rPr>
              <a:t>.</a:t>
            </a:r>
            <a:r>
              <a:rPr lang="es-MX" i="1" dirty="0" err="1">
                <a:solidFill>
                  <a:prstClr val="black"/>
                </a:solidFill>
              </a:rPr>
              <a:t>jpg</a:t>
            </a:r>
            <a:endParaRPr lang="es-MX" i="1" dirty="0">
              <a:solidFill>
                <a:prstClr val="black"/>
              </a:solidFill>
            </a:endParaRPr>
          </a:p>
          <a:p>
            <a:r>
              <a:rPr lang="es-MX" i="1" dirty="0">
                <a:solidFill>
                  <a:prstClr val="black"/>
                </a:solidFill>
              </a:rPr>
              <a:t>.</a:t>
            </a:r>
            <a:r>
              <a:rPr lang="es-MX" i="1" dirty="0" err="1">
                <a:solidFill>
                  <a:prstClr val="black"/>
                </a:solidFill>
              </a:rPr>
              <a:t>doc</a:t>
            </a:r>
            <a:r>
              <a:rPr lang="es-MX" i="1" dirty="0">
                <a:solidFill>
                  <a:prstClr val="black"/>
                </a:solidFill>
              </a:rPr>
              <a:t> </a:t>
            </a:r>
            <a:r>
              <a:rPr lang="es-MX" i="1" dirty="0" err="1">
                <a:solidFill>
                  <a:prstClr val="black"/>
                </a:solidFill>
              </a:rPr>
              <a:t>docx</a:t>
            </a:r>
            <a:endParaRPr lang="es-MX" i="1" dirty="0">
              <a:solidFill>
                <a:prstClr val="black"/>
              </a:solidFill>
            </a:endParaRPr>
          </a:p>
          <a:p>
            <a:r>
              <a:rPr lang="es-MX" dirty="0"/>
              <a:t>.</a:t>
            </a:r>
            <a:r>
              <a:rPr lang="es-MX" dirty="0" err="1"/>
              <a:t>ppt</a:t>
            </a:r>
            <a:r>
              <a:rPr lang="es-MX" dirty="0"/>
              <a:t> </a:t>
            </a:r>
            <a:r>
              <a:rPr lang="es-MX" dirty="0" err="1"/>
              <a:t>pptx</a:t>
            </a:r>
            <a:endParaRPr lang="es-MX" dirty="0"/>
          </a:p>
          <a:p>
            <a:r>
              <a:rPr lang="es-MX" dirty="0"/>
              <a:t>.</a:t>
            </a:r>
            <a:r>
              <a:rPr lang="es-MX" dirty="0" err="1"/>
              <a:t>vsd</a:t>
            </a:r>
            <a:r>
              <a:rPr lang="es-MX" dirty="0"/>
              <a:t> </a:t>
            </a:r>
            <a:r>
              <a:rPr lang="es-MX" dirty="0" err="1"/>
              <a:t>vsdx</a:t>
            </a:r>
            <a:endParaRPr lang="es-MX" dirty="0"/>
          </a:p>
        </p:txBody>
      </p:sp>
      <p:pic>
        <p:nvPicPr>
          <p:cNvPr id="14" name="Imagen 13">
            <a:extLst>
              <a:ext uri="{FF2B5EF4-FFF2-40B4-BE49-F238E27FC236}">
                <a16:creationId xmlns:a16="http://schemas.microsoft.com/office/drawing/2014/main" id="{2DC80526-8F2D-4C62-B142-07C945F1063F}"/>
              </a:ext>
            </a:extLst>
          </p:cNvPr>
          <p:cNvPicPr>
            <a:picLocks noChangeAspect="1"/>
          </p:cNvPicPr>
          <p:nvPr/>
        </p:nvPicPr>
        <p:blipFill rotWithShape="1">
          <a:blip r:embed="rId7">
            <a:clrChange>
              <a:clrFrom>
                <a:srgbClr val="000000"/>
              </a:clrFrom>
              <a:clrTo>
                <a:srgbClr val="000000">
                  <a:alpha val="0"/>
                </a:srgbClr>
              </a:clrTo>
            </a:clrChange>
          </a:blip>
          <a:srcRect l="42752" t="17244" r="12356" b="21532"/>
          <a:stretch/>
        </p:blipFill>
        <p:spPr>
          <a:xfrm>
            <a:off x="7810942" y="0"/>
            <a:ext cx="674440" cy="404664"/>
          </a:xfrm>
          <a:prstGeom prst="rect">
            <a:avLst/>
          </a:prstGeom>
        </p:spPr>
      </p:pic>
    </p:spTree>
    <p:extLst>
      <p:ext uri="{BB962C8B-B14F-4D97-AF65-F5344CB8AC3E}">
        <p14:creationId xmlns:p14="http://schemas.microsoft.com/office/powerpoint/2010/main" val="262742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0"/>
            <a:ext cx="8531788" cy="836712"/>
          </a:xfrm>
        </p:spPr>
        <p:txBody>
          <a:bodyPr>
            <a:normAutofit fontScale="90000"/>
          </a:bodyPr>
          <a:lstStyle/>
          <a:p>
            <a:r>
              <a:rPr lang="es-MX" sz="4400" dirty="0"/>
              <a:t>Características de un mapa conceptual</a:t>
            </a:r>
            <a:endParaRPr lang="es-MX" sz="4600" dirty="0"/>
          </a:p>
        </p:txBody>
      </p:sp>
      <p:sp>
        <p:nvSpPr>
          <p:cNvPr id="4100" name="Rectangle 3"/>
          <p:cNvSpPr>
            <a:spLocks noGrp="1" noChangeArrowheads="1"/>
          </p:cNvSpPr>
          <p:nvPr>
            <p:ph idx="1"/>
          </p:nvPr>
        </p:nvSpPr>
        <p:spPr>
          <a:xfrm>
            <a:off x="179512" y="764704"/>
            <a:ext cx="8136904" cy="5904656"/>
          </a:xfrm>
        </p:spPr>
        <p:txBody>
          <a:bodyPr>
            <a:normAutofit fontScale="92500" lnSpcReduction="10000"/>
          </a:bodyPr>
          <a:lstStyle/>
          <a:p>
            <a:pPr algn="just"/>
            <a:r>
              <a:rPr lang="es-MX" b="1" dirty="0"/>
              <a:t>Jerarquización:</a:t>
            </a:r>
            <a:r>
              <a:rPr lang="es-MX" dirty="0"/>
              <a:t> Se refiere a la ordenación de los conceptos más generales e inclusivos en la parte superior y mediante una diferenciación progresiva, están incluidos hacia la parte inferior los conceptos más específicos.</a:t>
            </a:r>
          </a:p>
          <a:p>
            <a:pPr algn="just"/>
            <a:endParaRPr lang="es-MX" b="1" dirty="0"/>
          </a:p>
          <a:p>
            <a:pPr algn="just"/>
            <a:r>
              <a:rPr lang="es-MX" b="1" dirty="0"/>
              <a:t>Impacto visual:</a:t>
            </a:r>
            <a:r>
              <a:rPr lang="es-MX" dirty="0"/>
              <a:t> Debe considerar la limpieza, espacios, claridad, ortografía para reducir confusiones y amontonamientos, por ello es conveniente dibujarlos varias veces ya que el primer mapa que se construye tiene siempre, casi con toda seguridad algún defecto. También se recomienda usar óvalos ya que son más agradables a la vista que los triángulos y los cuadrados.</a:t>
            </a:r>
          </a:p>
          <a:p>
            <a:pPr algn="just"/>
            <a:endParaRPr lang="es-MX" b="1" dirty="0"/>
          </a:p>
          <a:p>
            <a:pPr algn="just"/>
            <a:r>
              <a:rPr lang="es-MX" b="1" dirty="0"/>
              <a:t>Simplificación: </a:t>
            </a:r>
            <a:r>
              <a:rPr lang="es-MX" dirty="0"/>
              <a:t>Se refiere a la selección de los conceptos más importantes, haciendo una diferenciación del contenido y localizando la información central de la que no lo es para una mejor comprensión y elaboración de un contenido. Los conceptos, al ir relacionándose por medio de las palabras enlace, se van almacenando en la mente de modo organizado y jerárquico de manera que serán más fácilmente comprendidos. </a:t>
            </a:r>
          </a:p>
        </p:txBody>
      </p:sp>
      <p:sp>
        <p:nvSpPr>
          <p:cNvPr id="8" name="4 Marcador de número de diapositiva"/>
          <p:cNvSpPr>
            <a:spLocks noGrp="1"/>
          </p:cNvSpPr>
          <p:nvPr>
            <p:ph type="sldNum" sz="quarter" idx="12"/>
          </p:nvPr>
        </p:nvSpPr>
        <p:spPr>
          <a:xfrm>
            <a:off x="8531788" y="5648960"/>
            <a:ext cx="548640" cy="396240"/>
          </a:xfrm>
        </p:spPr>
        <p:txBody>
          <a:bodyPr/>
          <a:lstStyle/>
          <a:p>
            <a:fld id="{6CBBFA06-222C-4F7F-9B5A-DED9CF65962D}" type="slidenum">
              <a:rPr lang="es-MX" smtClean="0"/>
              <a:pPr/>
              <a:t>3</a:t>
            </a:fld>
            <a:endParaRPr lang="es-MX"/>
          </a:p>
        </p:txBody>
      </p:sp>
      <p:pic>
        <p:nvPicPr>
          <p:cNvPr id="9" name="Picture 5"/>
          <p:cNvPicPr>
            <a:picLocks noChangeAspect="1" noChangeArrowheads="1"/>
          </p:cNvPicPr>
          <p:nvPr/>
        </p:nvPicPr>
        <p:blipFill>
          <a:blip r:embed="rId2"/>
          <a:srcRect/>
          <a:stretch>
            <a:fillRect/>
          </a:stretch>
        </p:blipFill>
        <p:spPr bwMode="auto">
          <a:xfrm>
            <a:off x="8537715" y="87951"/>
            <a:ext cx="570789" cy="532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6 Marcador de pie de página"/>
          <p:cNvSpPr>
            <a:spLocks noGrp="1"/>
          </p:cNvSpPr>
          <p:nvPr>
            <p:ph type="ftr" sz="quarter" idx="11"/>
          </p:nvPr>
        </p:nvSpPr>
        <p:spPr>
          <a:xfrm rot="16200000">
            <a:off x="6558803" y="2865578"/>
            <a:ext cx="4578569" cy="520835"/>
          </a:xfrm>
        </p:spPr>
        <p:txBody>
          <a:bodyPr/>
          <a:lstStyle/>
          <a:p>
            <a:r>
              <a:rPr lang="es-MX" dirty="0"/>
              <a:t>Análisis de algoritmos</a:t>
            </a:r>
          </a:p>
          <a:p>
            <a:r>
              <a:rPr lang="es-MX" dirty="0"/>
              <a:t>Mapa conceptual:  El rol de los algoritmos en la Computación</a:t>
            </a:r>
          </a:p>
          <a:p>
            <a:r>
              <a:rPr lang="es-MX" dirty="0"/>
              <a:t>Prof. Edgardo Adrián Franco Martínez</a:t>
            </a:r>
          </a:p>
        </p:txBody>
      </p:sp>
      <p:pic>
        <p:nvPicPr>
          <p:cNvPr id="11" name="Imagen 10"/>
          <p:cNvPicPr>
            <a:picLocks noChangeAspect="1"/>
          </p:cNvPicPr>
          <p:nvPr/>
        </p:nvPicPr>
        <p:blipFill>
          <a:blip r:embed="rId3"/>
          <a:stretch>
            <a:fillRect/>
          </a:stretch>
        </p:blipFill>
        <p:spPr>
          <a:xfrm>
            <a:off x="-28716" y="6275316"/>
            <a:ext cx="635186" cy="595260"/>
          </a:xfrm>
          <a:prstGeom prst="rect">
            <a:avLst/>
          </a:prstGeom>
        </p:spPr>
      </p:pic>
      <p:pic>
        <p:nvPicPr>
          <p:cNvPr id="12" name="Imagen 11">
            <a:extLst>
              <a:ext uri="{FF2B5EF4-FFF2-40B4-BE49-F238E27FC236}">
                <a16:creationId xmlns:a16="http://schemas.microsoft.com/office/drawing/2014/main" id="{3435D02A-FD9D-4D8B-AF7C-1BE4DE11CFC5}"/>
              </a:ext>
            </a:extLst>
          </p:cNvPr>
          <p:cNvPicPr>
            <a:picLocks noChangeAspect="1"/>
          </p:cNvPicPr>
          <p:nvPr/>
        </p:nvPicPr>
        <p:blipFill rotWithShape="1">
          <a:blip r:embed="rId4">
            <a:clrChange>
              <a:clrFrom>
                <a:srgbClr val="000000"/>
              </a:clrFrom>
              <a:clrTo>
                <a:srgbClr val="000000">
                  <a:alpha val="0"/>
                </a:srgbClr>
              </a:clrTo>
            </a:clrChange>
          </a:blip>
          <a:srcRect l="42752" t="17244" r="12356" b="21532"/>
          <a:stretch/>
        </p:blipFill>
        <p:spPr>
          <a:xfrm>
            <a:off x="7810942" y="0"/>
            <a:ext cx="674440" cy="404664"/>
          </a:xfrm>
          <a:prstGeom prst="rect">
            <a:avLst/>
          </a:prstGeom>
        </p:spPr>
      </p:pic>
    </p:spTree>
    <p:extLst>
      <p:ext uri="{BB962C8B-B14F-4D97-AF65-F5344CB8AC3E}">
        <p14:creationId xmlns:p14="http://schemas.microsoft.com/office/powerpoint/2010/main" val="246243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0"/>
            <a:ext cx="8531788" cy="836712"/>
          </a:xfrm>
        </p:spPr>
        <p:txBody>
          <a:bodyPr>
            <a:normAutofit/>
          </a:bodyPr>
          <a:lstStyle/>
          <a:p>
            <a:r>
              <a:rPr lang="es-MX" sz="3600" dirty="0"/>
              <a:t>Rubrica de evaluación del mapa conceptual</a:t>
            </a:r>
            <a:endParaRPr lang="es-MX" sz="4000" dirty="0"/>
          </a:p>
        </p:txBody>
      </p:sp>
      <p:sp>
        <p:nvSpPr>
          <p:cNvPr id="8" name="4 Marcador de número de diapositiva"/>
          <p:cNvSpPr>
            <a:spLocks noGrp="1"/>
          </p:cNvSpPr>
          <p:nvPr>
            <p:ph type="sldNum" sz="quarter" idx="12"/>
          </p:nvPr>
        </p:nvSpPr>
        <p:spPr>
          <a:xfrm>
            <a:off x="8531788" y="5648960"/>
            <a:ext cx="548640" cy="396240"/>
          </a:xfrm>
        </p:spPr>
        <p:txBody>
          <a:bodyPr/>
          <a:lstStyle/>
          <a:p>
            <a:fld id="{6CBBFA06-222C-4F7F-9B5A-DED9CF65962D}" type="slidenum">
              <a:rPr lang="es-MX" smtClean="0"/>
              <a:pPr/>
              <a:t>4</a:t>
            </a:fld>
            <a:endParaRPr lang="es-MX"/>
          </a:p>
        </p:txBody>
      </p:sp>
      <p:pic>
        <p:nvPicPr>
          <p:cNvPr id="9" name="Picture 5"/>
          <p:cNvPicPr>
            <a:picLocks noChangeAspect="1" noChangeArrowheads="1"/>
          </p:cNvPicPr>
          <p:nvPr/>
        </p:nvPicPr>
        <p:blipFill>
          <a:blip r:embed="rId2"/>
          <a:srcRect/>
          <a:stretch>
            <a:fillRect/>
          </a:stretch>
        </p:blipFill>
        <p:spPr bwMode="auto">
          <a:xfrm>
            <a:off x="8537715" y="87951"/>
            <a:ext cx="570789" cy="532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6 Marcador de pie de página"/>
          <p:cNvSpPr>
            <a:spLocks noGrp="1"/>
          </p:cNvSpPr>
          <p:nvPr>
            <p:ph type="ftr" sz="quarter" idx="11"/>
          </p:nvPr>
        </p:nvSpPr>
        <p:spPr>
          <a:xfrm rot="16200000">
            <a:off x="6558803" y="2865578"/>
            <a:ext cx="4578569" cy="520835"/>
          </a:xfrm>
        </p:spPr>
        <p:txBody>
          <a:bodyPr/>
          <a:lstStyle/>
          <a:p>
            <a:r>
              <a:rPr lang="es-MX" dirty="0"/>
              <a:t>Análisis de algoritmos</a:t>
            </a:r>
          </a:p>
          <a:p>
            <a:r>
              <a:rPr lang="es-MX" dirty="0"/>
              <a:t>Mapa conceptual:  El rol de los algoritmos en la Computación</a:t>
            </a:r>
          </a:p>
          <a:p>
            <a:r>
              <a:rPr lang="es-MX" dirty="0"/>
              <a:t>Prof. Edgardo Adrián Franco Martínez</a:t>
            </a:r>
          </a:p>
        </p:txBody>
      </p:sp>
      <p:pic>
        <p:nvPicPr>
          <p:cNvPr id="11" name="Imagen 10"/>
          <p:cNvPicPr>
            <a:picLocks noChangeAspect="1"/>
          </p:cNvPicPr>
          <p:nvPr/>
        </p:nvPicPr>
        <p:blipFill>
          <a:blip r:embed="rId3"/>
          <a:stretch>
            <a:fillRect/>
          </a:stretch>
        </p:blipFill>
        <p:spPr>
          <a:xfrm>
            <a:off x="-28716" y="6275316"/>
            <a:ext cx="635186" cy="595260"/>
          </a:xfrm>
          <a:prstGeom prst="rect">
            <a:avLst/>
          </a:prstGeom>
        </p:spPr>
      </p:pic>
      <p:graphicFrame>
        <p:nvGraphicFramePr>
          <p:cNvPr id="3" name="2 Tabla"/>
          <p:cNvGraphicFramePr>
            <a:graphicFrameLocks noGrp="1"/>
          </p:cNvGraphicFramePr>
          <p:nvPr>
            <p:extLst>
              <p:ext uri="{D42A27DB-BD31-4B8C-83A1-F6EECF244321}">
                <p14:modId xmlns:p14="http://schemas.microsoft.com/office/powerpoint/2010/main" val="1911547504"/>
              </p:ext>
            </p:extLst>
          </p:nvPr>
        </p:nvGraphicFramePr>
        <p:xfrm>
          <a:off x="288876" y="908720"/>
          <a:ext cx="8027539" cy="5731559"/>
        </p:xfrm>
        <a:graphic>
          <a:graphicData uri="http://schemas.openxmlformats.org/drawingml/2006/table">
            <a:tbl>
              <a:tblPr firstRow="1" firstCol="1" bandRow="1">
                <a:tableStyleId>{5C22544A-7EE6-4342-B048-85BDC9FD1C3A}</a:tableStyleId>
              </a:tblPr>
              <a:tblGrid>
                <a:gridCol w="1668872">
                  <a:extLst>
                    <a:ext uri="{9D8B030D-6E8A-4147-A177-3AD203B41FA5}">
                      <a16:colId xmlns:a16="http://schemas.microsoft.com/office/drawing/2014/main" val="20000"/>
                    </a:ext>
                  </a:extLst>
                </a:gridCol>
                <a:gridCol w="1759009">
                  <a:extLst>
                    <a:ext uri="{9D8B030D-6E8A-4147-A177-3AD203B41FA5}">
                      <a16:colId xmlns:a16="http://schemas.microsoft.com/office/drawing/2014/main" val="20001"/>
                    </a:ext>
                  </a:extLst>
                </a:gridCol>
                <a:gridCol w="1560885">
                  <a:extLst>
                    <a:ext uri="{9D8B030D-6E8A-4147-A177-3AD203B41FA5}">
                      <a16:colId xmlns:a16="http://schemas.microsoft.com/office/drawing/2014/main" val="20002"/>
                    </a:ext>
                  </a:extLst>
                </a:gridCol>
                <a:gridCol w="1501092">
                  <a:extLst>
                    <a:ext uri="{9D8B030D-6E8A-4147-A177-3AD203B41FA5}">
                      <a16:colId xmlns:a16="http://schemas.microsoft.com/office/drawing/2014/main" val="20003"/>
                    </a:ext>
                  </a:extLst>
                </a:gridCol>
                <a:gridCol w="1537681">
                  <a:extLst>
                    <a:ext uri="{9D8B030D-6E8A-4147-A177-3AD203B41FA5}">
                      <a16:colId xmlns:a16="http://schemas.microsoft.com/office/drawing/2014/main" val="20004"/>
                    </a:ext>
                  </a:extLst>
                </a:gridCol>
              </a:tblGrid>
              <a:tr h="173116">
                <a:tc>
                  <a:txBody>
                    <a:bodyPr/>
                    <a:lstStyle/>
                    <a:p>
                      <a:pPr algn="ctr">
                        <a:lnSpc>
                          <a:spcPct val="115000"/>
                        </a:lnSpc>
                        <a:spcAft>
                          <a:spcPts val="1000"/>
                        </a:spcAft>
                      </a:pPr>
                      <a:r>
                        <a:rPr lang="es-MX" sz="1600" dirty="0">
                          <a:effectLst/>
                        </a:rPr>
                        <a:t>Indicador</a:t>
                      </a:r>
                      <a:endParaRPr lang="es-MX" sz="1400" dirty="0">
                        <a:solidFill>
                          <a:srgbClr val="000000"/>
                        </a:solidFill>
                        <a:effectLst/>
                        <a:latin typeface="Calibri"/>
                        <a:ea typeface="Calibri"/>
                        <a:cs typeface="Times New Roman"/>
                      </a:endParaRPr>
                    </a:p>
                  </a:txBody>
                  <a:tcPr marL="50497" marR="50497" marT="0" marB="0"/>
                </a:tc>
                <a:tc>
                  <a:txBody>
                    <a:bodyPr/>
                    <a:lstStyle/>
                    <a:p>
                      <a:pPr algn="ctr">
                        <a:lnSpc>
                          <a:spcPct val="115000"/>
                        </a:lnSpc>
                        <a:spcAft>
                          <a:spcPts val="1000"/>
                        </a:spcAft>
                      </a:pPr>
                      <a:r>
                        <a:rPr lang="es-MX" sz="1600">
                          <a:effectLst/>
                        </a:rPr>
                        <a:t>Excelente</a:t>
                      </a:r>
                      <a:endParaRPr lang="es-MX" sz="1400">
                        <a:solidFill>
                          <a:srgbClr val="000000"/>
                        </a:solidFill>
                        <a:effectLst/>
                        <a:latin typeface="Calibri"/>
                        <a:ea typeface="Calibri"/>
                        <a:cs typeface="Times New Roman"/>
                      </a:endParaRPr>
                    </a:p>
                  </a:txBody>
                  <a:tcPr marL="50497" marR="50497" marT="0" marB="0"/>
                </a:tc>
                <a:tc>
                  <a:txBody>
                    <a:bodyPr/>
                    <a:lstStyle/>
                    <a:p>
                      <a:pPr algn="ctr">
                        <a:lnSpc>
                          <a:spcPct val="115000"/>
                        </a:lnSpc>
                        <a:spcAft>
                          <a:spcPts val="1000"/>
                        </a:spcAft>
                      </a:pPr>
                      <a:r>
                        <a:rPr lang="es-MX" sz="1600" dirty="0">
                          <a:effectLst/>
                        </a:rPr>
                        <a:t>Muy Bien</a:t>
                      </a:r>
                      <a:endParaRPr lang="es-MX" sz="1400" dirty="0">
                        <a:solidFill>
                          <a:srgbClr val="000000"/>
                        </a:solidFill>
                        <a:effectLst/>
                        <a:latin typeface="Calibri"/>
                        <a:ea typeface="Calibri"/>
                        <a:cs typeface="Times New Roman"/>
                      </a:endParaRPr>
                    </a:p>
                  </a:txBody>
                  <a:tcPr marL="50497" marR="50497" marT="0" marB="0"/>
                </a:tc>
                <a:tc>
                  <a:txBody>
                    <a:bodyPr/>
                    <a:lstStyle/>
                    <a:p>
                      <a:pPr algn="ctr">
                        <a:lnSpc>
                          <a:spcPct val="115000"/>
                        </a:lnSpc>
                        <a:spcAft>
                          <a:spcPts val="1000"/>
                        </a:spcAft>
                      </a:pPr>
                      <a:r>
                        <a:rPr lang="es-MX" sz="1600">
                          <a:effectLst/>
                        </a:rPr>
                        <a:t>Bien</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600" dirty="0">
                          <a:effectLst/>
                        </a:rPr>
                        <a:t> Deficiente</a:t>
                      </a:r>
                      <a:endParaRPr lang="es-MX" sz="1400" dirty="0">
                        <a:solidFill>
                          <a:srgbClr val="000000"/>
                        </a:solidFill>
                        <a:effectLst/>
                        <a:latin typeface="Calibri"/>
                        <a:ea typeface="Calibri"/>
                        <a:cs typeface="Times New Roman"/>
                      </a:endParaRPr>
                    </a:p>
                  </a:txBody>
                  <a:tcPr marL="50497" marR="50497" marT="0" marB="0"/>
                </a:tc>
                <a:extLst>
                  <a:ext uri="{0D108BD9-81ED-4DB2-BD59-A6C34878D82A}">
                    <a16:rowId xmlns:a16="http://schemas.microsoft.com/office/drawing/2014/main" val="10000"/>
                  </a:ext>
                </a:extLst>
              </a:tr>
              <a:tr h="1298370">
                <a:tc>
                  <a:txBody>
                    <a:bodyPr/>
                    <a:lstStyle/>
                    <a:p>
                      <a:pPr>
                        <a:lnSpc>
                          <a:spcPct val="115000"/>
                        </a:lnSpc>
                        <a:spcAft>
                          <a:spcPts val="1000"/>
                        </a:spcAft>
                      </a:pPr>
                      <a:r>
                        <a:rPr lang="es-MX" sz="1600">
                          <a:effectLst/>
                        </a:rPr>
                        <a:t>Términos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El estudiante identificó los conceptos más importantes del tema y estos forman el mapa conceptual.</a:t>
                      </a:r>
                      <a:endParaRPr lang="es-MX" sz="1400" dirty="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Los conceptos que el estudiante presenta en el mapa conceptual son ideas secundarias  del tema.</a:t>
                      </a:r>
                      <a:endParaRPr lang="es-MX" sz="1400" dirty="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Los conceptos que el estudiante presenta en el mapa conceptual solamente son ideas que forman parte del  tema.</a:t>
                      </a:r>
                      <a:endParaRPr lang="es-MX" sz="1400" dirty="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El mapa conceptual que elaboró el estudiante presenta como conceptos ideas muy vagas  del tema.</a:t>
                      </a:r>
                      <a:endParaRPr lang="es-MX" sz="1400" dirty="0">
                        <a:solidFill>
                          <a:srgbClr val="000000"/>
                        </a:solidFill>
                        <a:effectLst/>
                        <a:latin typeface="Calibri"/>
                        <a:ea typeface="Calibri"/>
                        <a:cs typeface="Times New Roman"/>
                      </a:endParaRPr>
                    </a:p>
                  </a:txBody>
                  <a:tcPr marL="50497" marR="50497" marT="0" marB="0"/>
                </a:tc>
                <a:extLst>
                  <a:ext uri="{0D108BD9-81ED-4DB2-BD59-A6C34878D82A}">
                    <a16:rowId xmlns:a16="http://schemas.microsoft.com/office/drawing/2014/main" val="10001"/>
                  </a:ext>
                </a:extLst>
              </a:tr>
              <a:tr h="865580">
                <a:tc>
                  <a:txBody>
                    <a:bodyPr/>
                    <a:lstStyle/>
                    <a:p>
                      <a:pPr>
                        <a:lnSpc>
                          <a:spcPct val="115000"/>
                        </a:lnSpc>
                        <a:spcAft>
                          <a:spcPts val="1000"/>
                        </a:spcAft>
                      </a:pPr>
                      <a:r>
                        <a:rPr lang="es-MX" sz="1600">
                          <a:effectLst/>
                        </a:rPr>
                        <a:t>Relación entre términos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Las relaciones que presenta el mapa conceptual son aceptables.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Las relaciones que presenta el mapa conceptual son moderadamente aceptables.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Las relaciones que presenta el mapa conceptual son medianamente aceptables.</a:t>
                      </a:r>
                      <a:endParaRPr lang="es-MX" sz="1400" dirty="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Las relaciones que presenta el mapa conceptual no son aceptables.</a:t>
                      </a:r>
                      <a:endParaRPr lang="es-MX" sz="1400" dirty="0">
                        <a:solidFill>
                          <a:srgbClr val="000000"/>
                        </a:solidFill>
                        <a:effectLst/>
                        <a:latin typeface="Calibri"/>
                        <a:ea typeface="Calibri"/>
                        <a:cs typeface="Times New Roman"/>
                      </a:endParaRPr>
                    </a:p>
                  </a:txBody>
                  <a:tcPr marL="50497" marR="50497" marT="0" marB="0"/>
                </a:tc>
                <a:extLst>
                  <a:ext uri="{0D108BD9-81ED-4DB2-BD59-A6C34878D82A}">
                    <a16:rowId xmlns:a16="http://schemas.microsoft.com/office/drawing/2014/main" val="10002"/>
                  </a:ext>
                </a:extLst>
              </a:tr>
              <a:tr h="1442634">
                <a:tc>
                  <a:txBody>
                    <a:bodyPr/>
                    <a:lstStyle/>
                    <a:p>
                      <a:pPr>
                        <a:lnSpc>
                          <a:spcPct val="115000"/>
                        </a:lnSpc>
                        <a:spcAft>
                          <a:spcPts val="1000"/>
                        </a:spcAft>
                      </a:pPr>
                      <a:r>
                        <a:rPr lang="es-MX" sz="1600" dirty="0">
                          <a:effectLst/>
                        </a:rPr>
                        <a:t>Jerarquía</a:t>
                      </a:r>
                      <a:endParaRPr lang="es-MX" sz="1400" dirty="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Los conceptos están jerarquizados en forma lógica, es decir, en la parte superior se presentan los conceptos más inclusivos y en la parte inferior los subordinados.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El mapa conceptual solamente presenta conceptos inclusivos.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El mapa conceptual presenta en la parte superior los conceptos subordinados y en la parte inferior los conceptos inclusivos.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Los conceptos están presentados sin ninguna jerarquía.</a:t>
                      </a:r>
                      <a:endParaRPr lang="es-MX" sz="1400">
                        <a:solidFill>
                          <a:srgbClr val="000000"/>
                        </a:solidFill>
                        <a:effectLst/>
                        <a:latin typeface="Calibri"/>
                        <a:ea typeface="Calibri"/>
                        <a:cs typeface="Times New Roman"/>
                      </a:endParaRPr>
                    </a:p>
                  </a:txBody>
                  <a:tcPr marL="50497" marR="50497" marT="0" marB="0"/>
                </a:tc>
                <a:extLst>
                  <a:ext uri="{0D108BD9-81ED-4DB2-BD59-A6C34878D82A}">
                    <a16:rowId xmlns:a16="http://schemas.microsoft.com/office/drawing/2014/main" val="10003"/>
                  </a:ext>
                </a:extLst>
              </a:tr>
              <a:tr h="1586897">
                <a:tc>
                  <a:txBody>
                    <a:bodyPr/>
                    <a:lstStyle/>
                    <a:p>
                      <a:pPr>
                        <a:lnSpc>
                          <a:spcPct val="115000"/>
                        </a:lnSpc>
                        <a:spcAft>
                          <a:spcPts val="1000"/>
                        </a:spcAft>
                      </a:pPr>
                      <a:r>
                        <a:rPr lang="es-MX" sz="1600">
                          <a:effectLst/>
                        </a:rPr>
                        <a:t>Proposiciones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Los conectores utilizados con los conceptos hacen que haya una excelente relación entre ambos para formar proposiciones.</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No todos los conectores utilizados con los conceptos son correctos lo que hace que la relación entre ambos para formar proposiciones sea buena.</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a:effectLst/>
                        </a:rPr>
                        <a:t>Muchos de los conectores utilizados con los conceptos son incorrectos lo que hace que la relación entre ambos para formar proposiciones sea regular.</a:t>
                      </a:r>
                      <a:endParaRPr lang="es-MX" sz="1400">
                        <a:solidFill>
                          <a:srgbClr val="000000"/>
                        </a:solidFill>
                        <a:effectLst/>
                        <a:latin typeface="Calibri"/>
                        <a:ea typeface="Calibri"/>
                        <a:cs typeface="Times New Roman"/>
                      </a:endParaRPr>
                    </a:p>
                  </a:txBody>
                  <a:tcPr marL="50497" marR="50497" marT="0" marB="0"/>
                </a:tc>
                <a:tc>
                  <a:txBody>
                    <a:bodyPr/>
                    <a:lstStyle/>
                    <a:p>
                      <a:pPr>
                        <a:lnSpc>
                          <a:spcPct val="115000"/>
                        </a:lnSpc>
                        <a:spcAft>
                          <a:spcPts val="1000"/>
                        </a:spcAft>
                      </a:pPr>
                      <a:r>
                        <a:rPr lang="es-MX" sz="1200" dirty="0">
                          <a:effectLst/>
                        </a:rPr>
                        <a:t>Los conectores utilizados no son los correctos por lo tanto no se forman proposiciones.</a:t>
                      </a:r>
                      <a:endParaRPr lang="es-MX" sz="1400" dirty="0">
                        <a:solidFill>
                          <a:srgbClr val="000000"/>
                        </a:solidFill>
                        <a:effectLst/>
                        <a:latin typeface="Calibri"/>
                        <a:ea typeface="Calibri"/>
                        <a:cs typeface="Times New Roman"/>
                      </a:endParaRPr>
                    </a:p>
                  </a:txBody>
                  <a:tcPr marL="50497" marR="50497" marT="0" marB="0"/>
                </a:tc>
                <a:extLst>
                  <a:ext uri="{0D108BD9-81ED-4DB2-BD59-A6C34878D82A}">
                    <a16:rowId xmlns:a16="http://schemas.microsoft.com/office/drawing/2014/main" val="10004"/>
                  </a:ext>
                </a:extLst>
              </a:tr>
            </a:tbl>
          </a:graphicData>
        </a:graphic>
      </p:graphicFrame>
      <p:pic>
        <p:nvPicPr>
          <p:cNvPr id="12" name="Imagen 11">
            <a:extLst>
              <a:ext uri="{FF2B5EF4-FFF2-40B4-BE49-F238E27FC236}">
                <a16:creationId xmlns:a16="http://schemas.microsoft.com/office/drawing/2014/main" id="{920FEF55-DB5D-4B32-A7F7-1D9965B64751}"/>
              </a:ext>
            </a:extLst>
          </p:cNvPr>
          <p:cNvPicPr>
            <a:picLocks noChangeAspect="1"/>
          </p:cNvPicPr>
          <p:nvPr/>
        </p:nvPicPr>
        <p:blipFill rotWithShape="1">
          <a:blip r:embed="rId4">
            <a:clrChange>
              <a:clrFrom>
                <a:srgbClr val="000000"/>
              </a:clrFrom>
              <a:clrTo>
                <a:srgbClr val="000000">
                  <a:alpha val="0"/>
                </a:srgbClr>
              </a:clrTo>
            </a:clrChange>
          </a:blip>
          <a:srcRect l="42752" t="17244" r="12356" b="21532"/>
          <a:stretch/>
        </p:blipFill>
        <p:spPr>
          <a:xfrm>
            <a:off x="7810942" y="0"/>
            <a:ext cx="674440" cy="404664"/>
          </a:xfrm>
          <a:prstGeom prst="rect">
            <a:avLst/>
          </a:prstGeom>
        </p:spPr>
      </p:pic>
    </p:spTree>
    <p:extLst>
      <p:ext uri="{BB962C8B-B14F-4D97-AF65-F5344CB8AC3E}">
        <p14:creationId xmlns:p14="http://schemas.microsoft.com/office/powerpoint/2010/main" val="114460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0"/>
            <a:ext cx="8531788" cy="836712"/>
          </a:xfrm>
        </p:spPr>
        <p:txBody>
          <a:bodyPr>
            <a:normAutofit/>
          </a:bodyPr>
          <a:lstStyle/>
          <a:p>
            <a:r>
              <a:rPr lang="es-MX" sz="3600" dirty="0"/>
              <a:t>Fecha máxima de entrega en el sitio Web</a:t>
            </a:r>
            <a:endParaRPr lang="es-MX" sz="4000" dirty="0"/>
          </a:p>
        </p:txBody>
      </p:sp>
      <p:sp>
        <p:nvSpPr>
          <p:cNvPr id="8" name="4 Marcador de número de diapositiva"/>
          <p:cNvSpPr>
            <a:spLocks noGrp="1"/>
          </p:cNvSpPr>
          <p:nvPr>
            <p:ph type="sldNum" sz="quarter" idx="12"/>
          </p:nvPr>
        </p:nvSpPr>
        <p:spPr>
          <a:xfrm>
            <a:off x="8531788" y="5648960"/>
            <a:ext cx="548640" cy="396240"/>
          </a:xfrm>
        </p:spPr>
        <p:txBody>
          <a:bodyPr/>
          <a:lstStyle/>
          <a:p>
            <a:fld id="{6CBBFA06-222C-4F7F-9B5A-DED9CF65962D}" type="slidenum">
              <a:rPr lang="es-MX" smtClean="0"/>
              <a:pPr/>
              <a:t>5</a:t>
            </a:fld>
            <a:endParaRPr lang="es-MX"/>
          </a:p>
        </p:txBody>
      </p:sp>
      <p:pic>
        <p:nvPicPr>
          <p:cNvPr id="9" name="Picture 5"/>
          <p:cNvPicPr>
            <a:picLocks noChangeAspect="1" noChangeArrowheads="1"/>
          </p:cNvPicPr>
          <p:nvPr/>
        </p:nvPicPr>
        <p:blipFill>
          <a:blip r:embed="rId2"/>
          <a:srcRect/>
          <a:stretch>
            <a:fillRect/>
          </a:stretch>
        </p:blipFill>
        <p:spPr bwMode="auto">
          <a:xfrm>
            <a:off x="8537715" y="87951"/>
            <a:ext cx="570789" cy="532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6 Marcador de pie de página"/>
          <p:cNvSpPr>
            <a:spLocks noGrp="1"/>
          </p:cNvSpPr>
          <p:nvPr>
            <p:ph type="ftr" sz="quarter" idx="11"/>
          </p:nvPr>
        </p:nvSpPr>
        <p:spPr>
          <a:xfrm rot="16200000">
            <a:off x="6558803" y="2865578"/>
            <a:ext cx="4578569" cy="520835"/>
          </a:xfrm>
        </p:spPr>
        <p:txBody>
          <a:bodyPr/>
          <a:lstStyle/>
          <a:p>
            <a:r>
              <a:rPr lang="es-MX" dirty="0"/>
              <a:t>Análisis de algoritmos</a:t>
            </a:r>
          </a:p>
          <a:p>
            <a:r>
              <a:rPr lang="es-MX" dirty="0"/>
              <a:t>Mapa conceptual:  El rol de los algoritmos en la Computación</a:t>
            </a:r>
          </a:p>
          <a:p>
            <a:r>
              <a:rPr lang="es-MX" dirty="0"/>
              <a:t>Prof. Edgardo Adrián Franco Martínez</a:t>
            </a:r>
          </a:p>
        </p:txBody>
      </p:sp>
      <p:pic>
        <p:nvPicPr>
          <p:cNvPr id="11" name="Imagen 10"/>
          <p:cNvPicPr>
            <a:picLocks noChangeAspect="1"/>
          </p:cNvPicPr>
          <p:nvPr/>
        </p:nvPicPr>
        <p:blipFill>
          <a:blip r:embed="rId3"/>
          <a:stretch>
            <a:fillRect/>
          </a:stretch>
        </p:blipFill>
        <p:spPr>
          <a:xfrm>
            <a:off x="-28716" y="6275316"/>
            <a:ext cx="635186" cy="595260"/>
          </a:xfrm>
          <a:prstGeom prst="rect">
            <a:avLst/>
          </a:prstGeom>
        </p:spPr>
      </p:pic>
      <p:sp>
        <p:nvSpPr>
          <p:cNvPr id="13" name="2 Marcador de contenido"/>
          <p:cNvSpPr txBox="1">
            <a:spLocks/>
          </p:cNvSpPr>
          <p:nvPr/>
        </p:nvSpPr>
        <p:spPr>
          <a:xfrm>
            <a:off x="121444" y="764704"/>
            <a:ext cx="8073267" cy="5808242"/>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s-MX" sz="3200" dirty="0"/>
              <a:t>La entrega se realizará a través de la página:</a:t>
            </a:r>
          </a:p>
          <a:p>
            <a:pPr marL="114300" indent="0" algn="ctr">
              <a:buFont typeface="Arial" pitchFamily="34" charset="0"/>
              <a:buNone/>
            </a:pPr>
            <a:r>
              <a:rPr lang="es-MX" sz="3200" b="1" dirty="0">
                <a:hlinkClick r:id="rId4"/>
              </a:rPr>
              <a:t>http://www.eafranco.com</a:t>
            </a:r>
            <a:endParaRPr lang="es-MX" sz="2400" b="1" dirty="0"/>
          </a:p>
          <a:p>
            <a:pPr marL="114300" indent="0" algn="ctr">
              <a:buNone/>
            </a:pPr>
            <a:r>
              <a:rPr lang="es-MX" sz="2400" b="1" dirty="0"/>
              <a:t>Entregar a más tardar el </a:t>
            </a:r>
            <a:r>
              <a:rPr lang="es-MX" sz="2400" b="1" dirty="0">
                <a:solidFill>
                  <a:srgbClr val="FF0000"/>
                </a:solidFill>
              </a:rPr>
              <a:t>día viernes 15 de Febrero </a:t>
            </a:r>
            <a:r>
              <a:rPr lang="es-MX" sz="2400" b="1" dirty="0"/>
              <a:t>de 2019</a:t>
            </a:r>
            <a:endParaRPr lang="es-MX" sz="2400" dirty="0"/>
          </a:p>
          <a:p>
            <a:pPr marL="114300" indent="0" algn="ctr">
              <a:buFont typeface="Arial" pitchFamily="34" charset="0"/>
              <a:buNone/>
            </a:pPr>
            <a:endParaRPr lang="es-MX" sz="2400" dirty="0"/>
          </a:p>
          <a:p>
            <a:pPr algn="just"/>
            <a:endParaRPr lang="es-MX" sz="2400" i="1" dirty="0"/>
          </a:p>
          <a:p>
            <a:pPr algn="just"/>
            <a:endParaRPr lang="es-MX" sz="2400" i="1" dirty="0"/>
          </a:p>
          <a:p>
            <a:pPr algn="just"/>
            <a:endParaRPr lang="es-MX" dirty="0"/>
          </a:p>
        </p:txBody>
      </p:sp>
      <p:grpSp>
        <p:nvGrpSpPr>
          <p:cNvPr id="22" name="Grupo 21">
            <a:extLst>
              <a:ext uri="{FF2B5EF4-FFF2-40B4-BE49-F238E27FC236}">
                <a16:creationId xmlns:a16="http://schemas.microsoft.com/office/drawing/2014/main" id="{6F818B8D-5D88-460D-84BB-6E97107DB727}"/>
              </a:ext>
            </a:extLst>
          </p:cNvPr>
          <p:cNvGrpSpPr/>
          <p:nvPr/>
        </p:nvGrpSpPr>
        <p:grpSpPr>
          <a:xfrm>
            <a:off x="392617" y="2490775"/>
            <a:ext cx="7530920" cy="4116257"/>
            <a:chOff x="106801" y="2176672"/>
            <a:chExt cx="8087089" cy="4552493"/>
          </a:xfrm>
        </p:grpSpPr>
        <p:pic>
          <p:nvPicPr>
            <p:cNvPr id="23" name="Imagen 22">
              <a:extLst>
                <a:ext uri="{FF2B5EF4-FFF2-40B4-BE49-F238E27FC236}">
                  <a16:creationId xmlns:a16="http://schemas.microsoft.com/office/drawing/2014/main" id="{2FAE7F46-A3CB-4424-A198-8FD937671D9E}"/>
                </a:ext>
              </a:extLst>
            </p:cNvPr>
            <p:cNvPicPr>
              <a:picLocks noChangeAspect="1"/>
            </p:cNvPicPr>
            <p:nvPr/>
          </p:nvPicPr>
          <p:blipFill>
            <a:blip r:embed="rId5"/>
            <a:stretch>
              <a:fillRect/>
            </a:stretch>
          </p:blipFill>
          <p:spPr>
            <a:xfrm>
              <a:off x="106801" y="2187013"/>
              <a:ext cx="3403054" cy="1939741"/>
            </a:xfrm>
            <a:prstGeom prst="rect">
              <a:avLst/>
            </a:prstGeom>
          </p:spPr>
        </p:pic>
        <p:sp>
          <p:nvSpPr>
            <p:cNvPr id="24" name="20 Elipse">
              <a:extLst>
                <a:ext uri="{FF2B5EF4-FFF2-40B4-BE49-F238E27FC236}">
                  <a16:creationId xmlns:a16="http://schemas.microsoft.com/office/drawing/2014/main" id="{969186DF-574C-44DB-B135-B128CE74D795}"/>
                </a:ext>
              </a:extLst>
            </p:cNvPr>
            <p:cNvSpPr/>
            <p:nvPr/>
          </p:nvSpPr>
          <p:spPr>
            <a:xfrm>
              <a:off x="643501" y="3187935"/>
              <a:ext cx="1512168" cy="516893"/>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MX"/>
            </a:p>
          </p:txBody>
        </p:sp>
        <p:pic>
          <p:nvPicPr>
            <p:cNvPr id="25" name="Imagen 24">
              <a:extLst>
                <a:ext uri="{FF2B5EF4-FFF2-40B4-BE49-F238E27FC236}">
                  <a16:creationId xmlns:a16="http://schemas.microsoft.com/office/drawing/2014/main" id="{949ED221-6886-4826-83F7-A908DD03A393}"/>
                </a:ext>
              </a:extLst>
            </p:cNvPr>
            <p:cNvPicPr>
              <a:picLocks noChangeAspect="1"/>
            </p:cNvPicPr>
            <p:nvPr/>
          </p:nvPicPr>
          <p:blipFill>
            <a:blip r:embed="rId6"/>
            <a:stretch>
              <a:fillRect/>
            </a:stretch>
          </p:blipFill>
          <p:spPr>
            <a:xfrm>
              <a:off x="950110" y="4349257"/>
              <a:ext cx="4591758" cy="2379908"/>
            </a:xfrm>
            <a:prstGeom prst="rect">
              <a:avLst/>
            </a:prstGeom>
          </p:spPr>
        </p:pic>
        <p:sp>
          <p:nvSpPr>
            <p:cNvPr id="26" name="20 Elipse">
              <a:extLst>
                <a:ext uri="{FF2B5EF4-FFF2-40B4-BE49-F238E27FC236}">
                  <a16:creationId xmlns:a16="http://schemas.microsoft.com/office/drawing/2014/main" id="{9F5C80D3-CCB9-46A6-A68E-802BC414DF53}"/>
                </a:ext>
              </a:extLst>
            </p:cNvPr>
            <p:cNvSpPr/>
            <p:nvPr/>
          </p:nvSpPr>
          <p:spPr>
            <a:xfrm>
              <a:off x="845642" y="5477055"/>
              <a:ext cx="1566117" cy="568144"/>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MX" dirty="0"/>
            </a:p>
          </p:txBody>
        </p:sp>
        <p:pic>
          <p:nvPicPr>
            <p:cNvPr id="27" name="Imagen 26">
              <a:extLst>
                <a:ext uri="{FF2B5EF4-FFF2-40B4-BE49-F238E27FC236}">
                  <a16:creationId xmlns:a16="http://schemas.microsoft.com/office/drawing/2014/main" id="{51651DBD-7811-47B4-8146-F684A9282B8D}"/>
                </a:ext>
              </a:extLst>
            </p:cNvPr>
            <p:cNvPicPr>
              <a:picLocks noChangeAspect="1"/>
            </p:cNvPicPr>
            <p:nvPr/>
          </p:nvPicPr>
          <p:blipFill>
            <a:blip r:embed="rId7"/>
            <a:stretch>
              <a:fillRect/>
            </a:stretch>
          </p:blipFill>
          <p:spPr>
            <a:xfrm>
              <a:off x="3602132" y="2176672"/>
              <a:ext cx="4591758" cy="2714624"/>
            </a:xfrm>
            <a:prstGeom prst="rect">
              <a:avLst/>
            </a:prstGeom>
          </p:spPr>
        </p:pic>
        <p:sp>
          <p:nvSpPr>
            <p:cNvPr id="28" name="17 Elipse">
              <a:extLst>
                <a:ext uri="{FF2B5EF4-FFF2-40B4-BE49-F238E27FC236}">
                  <a16:creationId xmlns:a16="http://schemas.microsoft.com/office/drawing/2014/main" id="{08773D5F-DEA6-4599-803D-5C35AF4973D5}"/>
                </a:ext>
              </a:extLst>
            </p:cNvPr>
            <p:cNvSpPr/>
            <p:nvPr/>
          </p:nvSpPr>
          <p:spPr>
            <a:xfrm>
              <a:off x="3563888" y="2828037"/>
              <a:ext cx="4392488" cy="195856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MX"/>
            </a:p>
          </p:txBody>
        </p:sp>
      </p:grpSp>
      <p:pic>
        <p:nvPicPr>
          <p:cNvPr id="29" name="Imagen 28">
            <a:extLst>
              <a:ext uri="{FF2B5EF4-FFF2-40B4-BE49-F238E27FC236}">
                <a16:creationId xmlns:a16="http://schemas.microsoft.com/office/drawing/2014/main" id="{1BEE1B60-FFFD-4A06-BE41-4E0125DF9843}"/>
              </a:ext>
            </a:extLst>
          </p:cNvPr>
          <p:cNvPicPr>
            <a:picLocks noChangeAspect="1"/>
          </p:cNvPicPr>
          <p:nvPr/>
        </p:nvPicPr>
        <p:blipFill rotWithShape="1">
          <a:blip r:embed="rId8">
            <a:clrChange>
              <a:clrFrom>
                <a:srgbClr val="000000"/>
              </a:clrFrom>
              <a:clrTo>
                <a:srgbClr val="000000">
                  <a:alpha val="0"/>
                </a:srgbClr>
              </a:clrTo>
            </a:clrChange>
          </a:blip>
          <a:srcRect l="42752" t="17244" r="12356" b="21532"/>
          <a:stretch/>
        </p:blipFill>
        <p:spPr>
          <a:xfrm>
            <a:off x="7810942" y="0"/>
            <a:ext cx="674440" cy="404664"/>
          </a:xfrm>
          <a:prstGeom prst="rect">
            <a:avLst/>
          </a:prstGeom>
        </p:spPr>
      </p:pic>
    </p:spTree>
    <p:extLst>
      <p:ext uri="{BB962C8B-B14F-4D97-AF65-F5344CB8AC3E}">
        <p14:creationId xmlns:p14="http://schemas.microsoft.com/office/powerpoint/2010/main" val="288136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87951"/>
            <a:ext cx="8136904" cy="6509401"/>
          </a:xfrm>
        </p:spPr>
        <p:txBody>
          <a:bodyPr>
            <a:normAutofit/>
          </a:bodyPr>
          <a:lstStyle/>
          <a:p>
            <a:pPr algn="just"/>
            <a:r>
              <a:rPr lang="es-MX" sz="2400" dirty="0"/>
              <a:t>Grupo y contraseña</a:t>
            </a:r>
          </a:p>
          <a:p>
            <a:pPr algn="just"/>
            <a:endParaRPr lang="es-MX" sz="2400" dirty="0"/>
          </a:p>
          <a:p>
            <a:pPr algn="just"/>
            <a:endParaRPr lang="es-MX" sz="2400" dirty="0"/>
          </a:p>
          <a:p>
            <a:pPr algn="just"/>
            <a:endParaRPr lang="es-MX" sz="2400" dirty="0"/>
          </a:p>
          <a:p>
            <a:pPr algn="just"/>
            <a:endParaRPr lang="es-MX" sz="2400" dirty="0"/>
          </a:p>
          <a:p>
            <a:pPr algn="just"/>
            <a:r>
              <a:rPr lang="es-MX" sz="2400" dirty="0"/>
              <a:t>Escribir y almacenar las claves de confirmación, para aclaraciones a con respecto a la evaluación.</a:t>
            </a:r>
            <a:endParaRPr lang="es-MX" dirty="0"/>
          </a:p>
          <a:p>
            <a:pPr algn="just"/>
            <a:endParaRPr lang="es-MX" sz="2400" i="1" dirty="0"/>
          </a:p>
          <a:p>
            <a:pPr algn="just"/>
            <a:endParaRPr lang="es-MX" sz="2400" i="1" dirty="0"/>
          </a:p>
          <a:p>
            <a:pPr algn="just"/>
            <a:endParaRPr lang="es-MX" dirty="0"/>
          </a:p>
        </p:txBody>
      </p:sp>
      <p:pic>
        <p:nvPicPr>
          <p:cNvPr id="19" name="Picture 1" descr="C:\Users\EAFM\AppData\Local\Microsoft\Windows\Temporary Internet Files\Content.IE5\UNKDUKFX\MC900439258[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4" y="3429000"/>
            <a:ext cx="2054411" cy="2054411"/>
          </a:xfrm>
          <a:prstGeom prst="rect">
            <a:avLst/>
          </a:prstGeom>
          <a:noFill/>
          <a:extLst>
            <a:ext uri="{909E8E84-426E-40DD-AFC4-6F175D3DCCD1}">
              <a14:hiddenFill xmlns:a14="http://schemas.microsoft.com/office/drawing/2010/main">
                <a:solidFill>
                  <a:srgbClr val="FFFFFF"/>
                </a:solidFill>
              </a14:hiddenFill>
            </a:ext>
          </a:extLst>
        </p:spPr>
      </p:pic>
      <p:sp>
        <p:nvSpPr>
          <p:cNvPr id="10" name="4 Marcador de número de diapositiva"/>
          <p:cNvSpPr>
            <a:spLocks noGrp="1"/>
          </p:cNvSpPr>
          <p:nvPr>
            <p:ph type="sldNum" sz="quarter" idx="12"/>
          </p:nvPr>
        </p:nvSpPr>
        <p:spPr>
          <a:xfrm>
            <a:off x="8531788" y="5648960"/>
            <a:ext cx="548640" cy="396240"/>
          </a:xfrm>
        </p:spPr>
        <p:txBody>
          <a:bodyPr/>
          <a:lstStyle/>
          <a:p>
            <a:fld id="{6CBBFA06-222C-4F7F-9B5A-DED9CF65962D}" type="slidenum">
              <a:rPr lang="es-MX" smtClean="0"/>
              <a:pPr/>
              <a:t>6</a:t>
            </a:fld>
            <a:endParaRPr lang="es-MX"/>
          </a:p>
        </p:txBody>
      </p:sp>
      <p:pic>
        <p:nvPicPr>
          <p:cNvPr id="11" name="Picture 5"/>
          <p:cNvPicPr>
            <a:picLocks noChangeAspect="1" noChangeArrowheads="1"/>
          </p:cNvPicPr>
          <p:nvPr/>
        </p:nvPicPr>
        <p:blipFill>
          <a:blip r:embed="rId4"/>
          <a:srcRect/>
          <a:stretch>
            <a:fillRect/>
          </a:stretch>
        </p:blipFill>
        <p:spPr bwMode="auto">
          <a:xfrm>
            <a:off x="8537715" y="87951"/>
            <a:ext cx="570789" cy="532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4" name="Imagen 13"/>
          <p:cNvPicPr>
            <a:picLocks noChangeAspect="1"/>
          </p:cNvPicPr>
          <p:nvPr/>
        </p:nvPicPr>
        <p:blipFill>
          <a:blip r:embed="rId5"/>
          <a:stretch>
            <a:fillRect/>
          </a:stretch>
        </p:blipFill>
        <p:spPr>
          <a:xfrm>
            <a:off x="-28716" y="6275316"/>
            <a:ext cx="635186" cy="595260"/>
          </a:xfrm>
          <a:prstGeom prst="rect">
            <a:avLst/>
          </a:prstGeom>
        </p:spPr>
      </p:pic>
      <p:sp>
        <p:nvSpPr>
          <p:cNvPr id="15" name="6 Marcador de pie de página"/>
          <p:cNvSpPr>
            <a:spLocks noGrp="1"/>
          </p:cNvSpPr>
          <p:nvPr>
            <p:ph type="ftr" sz="quarter" idx="11"/>
          </p:nvPr>
        </p:nvSpPr>
        <p:spPr>
          <a:xfrm rot="16200000">
            <a:off x="6558803" y="2865578"/>
            <a:ext cx="4578569" cy="520835"/>
          </a:xfrm>
        </p:spPr>
        <p:txBody>
          <a:bodyPr/>
          <a:lstStyle/>
          <a:p>
            <a:r>
              <a:rPr lang="es-MX" dirty="0"/>
              <a:t>Análisis de algoritmos</a:t>
            </a:r>
          </a:p>
          <a:p>
            <a:r>
              <a:rPr lang="es-MX" dirty="0"/>
              <a:t>Mapa conceptual:  El rol de los algoritmos en la Computación</a:t>
            </a:r>
          </a:p>
          <a:p>
            <a:r>
              <a:rPr lang="es-MX" dirty="0"/>
              <a:t>Prof. Edgardo Adrián Franco Martínez</a:t>
            </a:r>
          </a:p>
        </p:txBody>
      </p:sp>
      <p:graphicFrame>
        <p:nvGraphicFramePr>
          <p:cNvPr id="13" name="16 Tabla">
            <a:extLst>
              <a:ext uri="{FF2B5EF4-FFF2-40B4-BE49-F238E27FC236}">
                <a16:creationId xmlns:a16="http://schemas.microsoft.com/office/drawing/2014/main" id="{EEAAE7DE-71E6-4C55-BF3C-8302E7618CE0}"/>
              </a:ext>
            </a:extLst>
          </p:cNvPr>
          <p:cNvGraphicFramePr>
            <a:graphicFrameLocks noGrp="1"/>
          </p:cNvGraphicFramePr>
          <p:nvPr>
            <p:extLst>
              <p:ext uri="{D42A27DB-BD31-4B8C-83A1-F6EECF244321}">
                <p14:modId xmlns:p14="http://schemas.microsoft.com/office/powerpoint/2010/main" val="2998502825"/>
              </p:ext>
            </p:extLst>
          </p:nvPr>
        </p:nvGraphicFramePr>
        <p:xfrm>
          <a:off x="1979712" y="852859"/>
          <a:ext cx="4064000" cy="11988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tblGrid>
              <a:tr h="370840">
                <a:tc>
                  <a:txBody>
                    <a:bodyPr/>
                    <a:lstStyle/>
                    <a:p>
                      <a:pPr algn="ctr"/>
                      <a:r>
                        <a:rPr lang="es-MX" sz="2400" dirty="0"/>
                        <a:t>Grupo</a:t>
                      </a:r>
                    </a:p>
                  </a:txBody>
                  <a:tcPr/>
                </a:tc>
                <a:tc>
                  <a:txBody>
                    <a:bodyPr/>
                    <a:lstStyle/>
                    <a:p>
                      <a:pPr algn="ctr"/>
                      <a:r>
                        <a:rPr lang="es-MX" sz="2400" dirty="0"/>
                        <a:t>Contraseña</a:t>
                      </a:r>
                    </a:p>
                  </a:txBody>
                  <a:tcPr/>
                </a:tc>
                <a:extLst>
                  <a:ext uri="{0D108BD9-81ED-4DB2-BD59-A6C34878D82A}">
                    <a16:rowId xmlns:a16="http://schemas.microsoft.com/office/drawing/2014/main" val="10000"/>
                  </a:ext>
                </a:extLst>
              </a:tr>
              <a:tr h="370840">
                <a:tc>
                  <a:txBody>
                    <a:bodyPr/>
                    <a:lstStyle/>
                    <a:p>
                      <a:pPr algn="ctr"/>
                      <a:r>
                        <a:rPr lang="es-MX" b="1" dirty="0"/>
                        <a:t>3CM3</a:t>
                      </a:r>
                    </a:p>
                  </a:txBody>
                  <a:tcPr/>
                </a:tc>
                <a:tc>
                  <a:txBody>
                    <a:bodyPr/>
                    <a:lstStyle/>
                    <a:p>
                      <a:pPr algn="ctr"/>
                      <a:r>
                        <a:rPr lang="es-MX" b="1" dirty="0"/>
                        <a:t>analisis3cm3</a:t>
                      </a:r>
                    </a:p>
                  </a:txBody>
                  <a:tcPr/>
                </a:tc>
                <a:extLst>
                  <a:ext uri="{0D108BD9-81ED-4DB2-BD59-A6C34878D82A}">
                    <a16:rowId xmlns:a16="http://schemas.microsoft.com/office/drawing/2014/main" val="1385605170"/>
                  </a:ext>
                </a:extLst>
              </a:tr>
              <a:tr h="370840">
                <a:tc>
                  <a:txBody>
                    <a:bodyPr/>
                    <a:lstStyle/>
                    <a:p>
                      <a:pPr algn="ctr"/>
                      <a:r>
                        <a:rPr lang="es-MX" b="1" dirty="0"/>
                        <a:t>3CM4</a:t>
                      </a:r>
                    </a:p>
                  </a:txBody>
                  <a:tcPr/>
                </a:tc>
                <a:tc>
                  <a:txBody>
                    <a:bodyPr/>
                    <a:lstStyle/>
                    <a:p>
                      <a:pPr algn="ctr"/>
                      <a:r>
                        <a:rPr lang="es-MX" b="1" dirty="0"/>
                        <a:t>analisis3cm4</a:t>
                      </a:r>
                    </a:p>
                  </a:txBody>
                  <a:tcPr/>
                </a:tc>
                <a:extLst>
                  <a:ext uri="{0D108BD9-81ED-4DB2-BD59-A6C34878D82A}">
                    <a16:rowId xmlns:a16="http://schemas.microsoft.com/office/drawing/2014/main" val="10001"/>
                  </a:ext>
                </a:extLst>
              </a:tr>
            </a:tbl>
          </a:graphicData>
        </a:graphic>
      </p:graphicFrame>
      <p:pic>
        <p:nvPicPr>
          <p:cNvPr id="16" name="Imagen 15">
            <a:extLst>
              <a:ext uri="{FF2B5EF4-FFF2-40B4-BE49-F238E27FC236}">
                <a16:creationId xmlns:a16="http://schemas.microsoft.com/office/drawing/2014/main" id="{5E6C05E6-10D2-4397-814D-E07994BD0CAC}"/>
              </a:ext>
            </a:extLst>
          </p:cNvPr>
          <p:cNvPicPr>
            <a:picLocks noChangeAspect="1"/>
          </p:cNvPicPr>
          <p:nvPr/>
        </p:nvPicPr>
        <p:blipFill>
          <a:blip r:embed="rId6"/>
          <a:stretch>
            <a:fillRect/>
          </a:stretch>
        </p:blipFill>
        <p:spPr>
          <a:xfrm>
            <a:off x="2229296" y="3678243"/>
            <a:ext cx="6124575" cy="1581150"/>
          </a:xfrm>
          <a:prstGeom prst="rect">
            <a:avLst/>
          </a:prstGeom>
        </p:spPr>
      </p:pic>
      <p:sp>
        <p:nvSpPr>
          <p:cNvPr id="17" name="21 Elipse">
            <a:extLst>
              <a:ext uri="{FF2B5EF4-FFF2-40B4-BE49-F238E27FC236}">
                <a16:creationId xmlns:a16="http://schemas.microsoft.com/office/drawing/2014/main" id="{BBFD99E9-0B3D-4058-9367-A1545C8C54A8}"/>
              </a:ext>
            </a:extLst>
          </p:cNvPr>
          <p:cNvSpPr/>
          <p:nvPr/>
        </p:nvSpPr>
        <p:spPr>
          <a:xfrm>
            <a:off x="1768636" y="3573016"/>
            <a:ext cx="2790594" cy="1089069"/>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MX"/>
          </a:p>
        </p:txBody>
      </p:sp>
      <p:pic>
        <p:nvPicPr>
          <p:cNvPr id="18" name="Imagen 17">
            <a:extLst>
              <a:ext uri="{FF2B5EF4-FFF2-40B4-BE49-F238E27FC236}">
                <a16:creationId xmlns:a16="http://schemas.microsoft.com/office/drawing/2014/main" id="{10B86D09-605A-48D3-859C-56D1FCF63590}"/>
              </a:ext>
            </a:extLst>
          </p:cNvPr>
          <p:cNvPicPr>
            <a:picLocks noChangeAspect="1"/>
          </p:cNvPicPr>
          <p:nvPr/>
        </p:nvPicPr>
        <p:blipFill rotWithShape="1">
          <a:blip r:embed="rId7">
            <a:clrChange>
              <a:clrFrom>
                <a:srgbClr val="000000"/>
              </a:clrFrom>
              <a:clrTo>
                <a:srgbClr val="000000">
                  <a:alpha val="0"/>
                </a:srgbClr>
              </a:clrTo>
            </a:clrChange>
          </a:blip>
          <a:srcRect l="42752" t="17244" r="12356" b="21532"/>
          <a:stretch/>
        </p:blipFill>
        <p:spPr>
          <a:xfrm>
            <a:off x="7810942" y="0"/>
            <a:ext cx="674440" cy="404664"/>
          </a:xfrm>
          <a:prstGeom prst="rect">
            <a:avLst/>
          </a:prstGeom>
        </p:spPr>
      </p:pic>
    </p:spTree>
    <p:extLst>
      <p:ext uri="{BB962C8B-B14F-4D97-AF65-F5344CB8AC3E}">
        <p14:creationId xmlns:p14="http://schemas.microsoft.com/office/powerpoint/2010/main" val="36422860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Personalizado 1">
      <a:dk1>
        <a:sysClr val="windowText" lastClr="000000"/>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4208</TotalTime>
  <Words>762</Words>
  <Application>Microsoft Office PowerPoint</Application>
  <PresentationFormat>Presentación en pantalla (4:3)</PresentationFormat>
  <Paragraphs>99</Paragraphs>
  <Slides>6</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Cambria</vt:lpstr>
      <vt:lpstr>Times New Roman</vt:lpstr>
      <vt:lpstr>Adyacencia</vt:lpstr>
      <vt:lpstr>Ejercicio 01: Mapa conceptual:  El rol de los algoritmos en la Computación  </vt:lpstr>
      <vt:lpstr>Tarea 01 Mapa conceptual:  El rol de los algoritmos en la Computación</vt:lpstr>
      <vt:lpstr>Características de un mapa conceptual</vt:lpstr>
      <vt:lpstr>Rubrica de evaluación del mapa conceptual</vt:lpstr>
      <vt:lpstr>Fecha máxima de entrega en el sitio Web</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 El rol de los algoritmos en la Computación</dc:title>
  <dc:creator>Edgardo Adrián</dc:creator>
  <cp:lastModifiedBy>Edgardo Adrian Franco Martínez</cp:lastModifiedBy>
  <cp:revision>187</cp:revision>
  <cp:lastPrinted>2014-02-02T15:31:59Z</cp:lastPrinted>
  <dcterms:created xsi:type="dcterms:W3CDTF">2009-11-23T22:55:28Z</dcterms:created>
  <dcterms:modified xsi:type="dcterms:W3CDTF">2019-02-13T03:17:43Z</dcterms:modified>
</cp:coreProperties>
</file>